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Chelsea Market"/>
      <p:regular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ChelseaMarket-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b12e91f23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b12e91f23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b12e91f23b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b12e91f23b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b12e91f23b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b12e91f23b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a3c7be06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a3c7be06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a3c7be069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a3c7be069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a3c7be069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a3c7be069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a3c7be0699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a3c7be069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a3c7be069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a3c7be069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a48da3928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a48da3928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b12e91f23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b12e91f23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b12e91f23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b12e91f23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4.jp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6.jp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27175"/>
            <a:ext cx="8520600" cy="861900"/>
          </a:xfrm>
          <a:prstGeom prst="rect">
            <a:avLst/>
          </a:prstGeom>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helsea Market"/>
                <a:ea typeface="Chelsea Market"/>
                <a:cs typeface="Chelsea Market"/>
                <a:sym typeface="Chelsea Market"/>
              </a:rPr>
              <a:t>IMAGE ENHANCEMENT</a:t>
            </a:r>
            <a:endParaRPr>
              <a:solidFill>
                <a:srgbClr val="FFFFFF"/>
              </a:solidFill>
              <a:latin typeface="Chelsea Market"/>
              <a:ea typeface="Chelsea Market"/>
              <a:cs typeface="Chelsea Market"/>
              <a:sym typeface="Chelsea Market"/>
            </a:endParaRPr>
          </a:p>
        </p:txBody>
      </p:sp>
      <p:sp>
        <p:nvSpPr>
          <p:cNvPr id="55" name="Google Shape;55;p13"/>
          <p:cNvSpPr txBox="1"/>
          <p:nvPr>
            <p:ph idx="1" type="subTitle"/>
          </p:nvPr>
        </p:nvSpPr>
        <p:spPr>
          <a:xfrm>
            <a:off x="311700" y="2497250"/>
            <a:ext cx="8520600" cy="86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165" name="Shape 165"/>
        <p:cNvGrpSpPr/>
        <p:nvPr/>
      </p:nvGrpSpPr>
      <p:grpSpPr>
        <a:xfrm>
          <a:off x="0" y="0"/>
          <a:ext cx="0" cy="0"/>
          <a:chOff x="0" y="0"/>
          <a:chExt cx="0" cy="0"/>
        </a:xfrm>
      </p:grpSpPr>
      <p:sp>
        <p:nvSpPr>
          <p:cNvPr id="166" name="Google Shape;166;p22"/>
          <p:cNvSpPr txBox="1"/>
          <p:nvPr/>
        </p:nvSpPr>
        <p:spPr>
          <a:xfrm>
            <a:off x="0" y="0"/>
            <a:ext cx="9144000" cy="5143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rgbClr val="FFFFFF"/>
                </a:solidFill>
                <a:latin typeface="Times New Roman"/>
                <a:ea typeface="Times New Roman"/>
                <a:cs typeface="Times New Roman"/>
                <a:sym typeface="Times New Roman"/>
              </a:rPr>
              <a:t>cdf_normalized = cdf * float(hist.max()) / cdf.max()</a:t>
            </a:r>
            <a:endParaRPr>
              <a:solidFill>
                <a:srgbClr val="FFFFFF"/>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solidFill>
                  <a:srgbClr val="FFFFFF"/>
                </a:solidFill>
                <a:latin typeface="Times New Roman"/>
                <a:ea typeface="Times New Roman"/>
                <a:cs typeface="Times New Roman"/>
                <a:sym typeface="Times New Roman"/>
              </a:rPr>
              <a:t>plt.plot(cdf_normalized, color = 'b')</a:t>
            </a:r>
            <a:endParaRPr>
              <a:solidFill>
                <a:srgbClr val="FFFFFF"/>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solidFill>
                  <a:srgbClr val="FFFFFF"/>
                </a:solidFill>
                <a:latin typeface="Times New Roman"/>
                <a:ea typeface="Times New Roman"/>
                <a:cs typeface="Times New Roman"/>
                <a:sym typeface="Times New Roman"/>
              </a:rPr>
              <a:t>plt.hist(img.flatten(),256,[0,256], color = 'r')</a:t>
            </a:r>
            <a:endParaRPr>
              <a:solidFill>
                <a:srgbClr val="FFFFFF"/>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solidFill>
                  <a:srgbClr val="FFFFFF"/>
                </a:solidFill>
                <a:latin typeface="Times New Roman"/>
                <a:ea typeface="Times New Roman"/>
                <a:cs typeface="Times New Roman"/>
                <a:sym typeface="Times New Roman"/>
              </a:rPr>
              <a:t>plt.xlim([0,256])</a:t>
            </a:r>
            <a:endParaRPr>
              <a:solidFill>
                <a:srgbClr val="FFFFFF"/>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solidFill>
                  <a:srgbClr val="FFFFFF"/>
                </a:solidFill>
                <a:latin typeface="Times New Roman"/>
                <a:ea typeface="Times New Roman"/>
                <a:cs typeface="Times New Roman"/>
                <a:sym typeface="Times New Roman"/>
              </a:rPr>
              <a:t>plt.legend(('cdf','histogram'), loc = 'upper left')</a:t>
            </a:r>
            <a:endParaRPr>
              <a:solidFill>
                <a:srgbClr val="FFFFFF"/>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solidFill>
                  <a:srgbClr val="FFFFFF"/>
                </a:solidFill>
                <a:latin typeface="Times New Roman"/>
                <a:ea typeface="Times New Roman"/>
                <a:cs typeface="Times New Roman"/>
                <a:sym typeface="Times New Roman"/>
              </a:rPr>
              <a:t>plt.show()</a:t>
            </a:r>
            <a:endParaRPr>
              <a:solidFill>
                <a:srgbClr val="FFFFFF"/>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solidFill>
                  <a:srgbClr val="FFFFFF"/>
                </a:solidFill>
                <a:latin typeface="Times New Roman"/>
                <a:ea typeface="Times New Roman"/>
                <a:cs typeface="Times New Roman"/>
                <a:sym typeface="Times New Roman"/>
              </a:rPr>
              <a:t>R, G, B = cv.split(img)</a:t>
            </a:r>
            <a:endParaRPr>
              <a:solidFill>
                <a:srgbClr val="FFFFFF"/>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solidFill>
                  <a:srgbClr val="FFFFFF"/>
                </a:solidFill>
                <a:latin typeface="Times New Roman"/>
                <a:ea typeface="Times New Roman"/>
                <a:cs typeface="Times New Roman"/>
                <a:sym typeface="Times New Roman"/>
              </a:rPr>
              <a:t>output1_R = cv.equalizeHist(R)</a:t>
            </a:r>
            <a:endParaRPr>
              <a:solidFill>
                <a:srgbClr val="FFFFFF"/>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solidFill>
                  <a:srgbClr val="FFFFFF"/>
                </a:solidFill>
                <a:latin typeface="Times New Roman"/>
                <a:ea typeface="Times New Roman"/>
                <a:cs typeface="Times New Roman"/>
                <a:sym typeface="Times New Roman"/>
              </a:rPr>
              <a:t>output1_G = cv.equalizeHist(G)</a:t>
            </a:r>
            <a:endParaRPr>
              <a:solidFill>
                <a:srgbClr val="FFFFFF"/>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solidFill>
                  <a:srgbClr val="FFFFFF"/>
                </a:solidFill>
                <a:latin typeface="Times New Roman"/>
                <a:ea typeface="Times New Roman"/>
                <a:cs typeface="Times New Roman"/>
                <a:sym typeface="Times New Roman"/>
              </a:rPr>
              <a:t>output1_B = cv.equalizeHist(B)</a:t>
            </a:r>
            <a:endParaRPr>
              <a:solidFill>
                <a:srgbClr val="FFFFFF"/>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solidFill>
                  <a:srgbClr val="FFFFFF"/>
                </a:solidFill>
                <a:latin typeface="Times New Roman"/>
                <a:ea typeface="Times New Roman"/>
                <a:cs typeface="Times New Roman"/>
                <a:sym typeface="Times New Roman"/>
              </a:rPr>
              <a:t>equ = cv.merge((output1_R, output1_G, output1_B))</a:t>
            </a:r>
            <a:endParaRPr>
              <a:solidFill>
                <a:srgbClr val="FFFFFF"/>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solidFill>
                  <a:srgbClr val="FFFFFF"/>
                </a:solidFill>
                <a:latin typeface="Times New Roman"/>
                <a:ea typeface="Times New Roman"/>
                <a:cs typeface="Times New Roman"/>
                <a:sym typeface="Times New Roman"/>
              </a:rPr>
              <a:t>cv.imshow('equ.png',equ)</a:t>
            </a:r>
            <a:endParaRPr>
              <a:solidFill>
                <a:srgbClr val="FFFFFF"/>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solidFill>
                  <a:srgbClr val="FFFFFF"/>
                </a:solidFill>
                <a:latin typeface="Times New Roman"/>
                <a:ea typeface="Times New Roman"/>
                <a:cs typeface="Times New Roman"/>
                <a:sym typeface="Times New Roman"/>
              </a:rPr>
              <a:t>hist,bins = np.histogram(equ.flatten(),256,[0,256])</a:t>
            </a:r>
            <a:endParaRPr>
              <a:solidFill>
                <a:srgbClr val="FFFFFF"/>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solidFill>
                  <a:srgbClr val="FFFFFF"/>
                </a:solidFill>
                <a:latin typeface="Times New Roman"/>
                <a:ea typeface="Times New Roman"/>
                <a:cs typeface="Times New Roman"/>
                <a:sym typeface="Times New Roman"/>
              </a:rPr>
              <a:t>cdf = hist.cumsum()</a:t>
            </a:r>
            <a:endParaRPr>
              <a:solidFill>
                <a:srgbClr val="FFFFFF"/>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solidFill>
                  <a:srgbClr val="FFFFFF"/>
                </a:solidFill>
                <a:latin typeface="Times New Roman"/>
                <a:ea typeface="Times New Roman"/>
                <a:cs typeface="Times New Roman"/>
                <a:sym typeface="Times New Roman"/>
              </a:rPr>
              <a:t>cdf_normalized = cdf * float(hist.max()) / cdf.max()</a:t>
            </a:r>
            <a:endParaRPr>
              <a:solidFill>
                <a:srgbClr val="FFFFFF"/>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a:solidFill>
                <a:srgbClr val="FFFFFF"/>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a:solidFill>
                <a:srgbClr val="FFFFFF"/>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a:solidFill>
                <a:srgbClr val="FFFFFF"/>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170" name="Shape 170"/>
        <p:cNvGrpSpPr/>
        <p:nvPr/>
      </p:nvGrpSpPr>
      <p:grpSpPr>
        <a:xfrm>
          <a:off x="0" y="0"/>
          <a:ext cx="0" cy="0"/>
          <a:chOff x="0" y="0"/>
          <a:chExt cx="0" cy="0"/>
        </a:xfrm>
      </p:grpSpPr>
      <p:sp>
        <p:nvSpPr>
          <p:cNvPr id="171" name="Google Shape;171;p23"/>
          <p:cNvSpPr txBox="1"/>
          <p:nvPr/>
        </p:nvSpPr>
        <p:spPr>
          <a:xfrm>
            <a:off x="0" y="0"/>
            <a:ext cx="9144000" cy="5091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rgbClr val="FFFFFF"/>
                </a:solidFill>
                <a:latin typeface="Times New Roman"/>
                <a:ea typeface="Times New Roman"/>
                <a:cs typeface="Times New Roman"/>
                <a:sym typeface="Times New Roman"/>
              </a:rPr>
              <a:t>plt.plot(cdf_normalized, color = 'b')</a:t>
            </a:r>
            <a:endParaRPr>
              <a:solidFill>
                <a:srgbClr val="FFFFFF"/>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solidFill>
                  <a:srgbClr val="FFFFFF"/>
                </a:solidFill>
                <a:latin typeface="Times New Roman"/>
                <a:ea typeface="Times New Roman"/>
                <a:cs typeface="Times New Roman"/>
                <a:sym typeface="Times New Roman"/>
              </a:rPr>
              <a:t>plt.hist(equ.flatten(),256,[0,256], color = 'r')</a:t>
            </a:r>
            <a:endParaRPr>
              <a:solidFill>
                <a:srgbClr val="FFFFFF"/>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solidFill>
                  <a:srgbClr val="FFFFFF"/>
                </a:solidFill>
                <a:latin typeface="Times New Roman"/>
                <a:ea typeface="Times New Roman"/>
                <a:cs typeface="Times New Roman"/>
                <a:sym typeface="Times New Roman"/>
              </a:rPr>
              <a:t>plt.xlim([0,256])</a:t>
            </a:r>
            <a:endParaRPr>
              <a:solidFill>
                <a:srgbClr val="FFFFFF"/>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solidFill>
                  <a:srgbClr val="FFFFFF"/>
                </a:solidFill>
                <a:latin typeface="Times New Roman"/>
                <a:ea typeface="Times New Roman"/>
                <a:cs typeface="Times New Roman"/>
                <a:sym typeface="Times New Roman"/>
              </a:rPr>
              <a:t>plt.legend(('cdf','histogram'), loc = 'upper left')</a:t>
            </a:r>
            <a:endParaRPr>
              <a:solidFill>
                <a:srgbClr val="FFFFFF"/>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solidFill>
                  <a:srgbClr val="FFFFFF"/>
                </a:solidFill>
                <a:latin typeface="Times New Roman"/>
                <a:ea typeface="Times New Roman"/>
                <a:cs typeface="Times New Roman"/>
                <a:sym typeface="Times New Roman"/>
              </a:rPr>
              <a:t>plt.show()</a:t>
            </a:r>
            <a:endParaRPr>
              <a:solidFill>
                <a:srgbClr val="FFFFFF"/>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600">
                <a:solidFill>
                  <a:srgbClr val="FFFFFF"/>
                </a:solidFill>
                <a:latin typeface="Times New Roman"/>
                <a:ea typeface="Times New Roman"/>
                <a:cs typeface="Times New Roman"/>
                <a:sym typeface="Times New Roman"/>
              </a:rPr>
              <a:t>                                  </a:t>
            </a:r>
            <a:r>
              <a:rPr lang="en" sz="1600">
                <a:solidFill>
                  <a:srgbClr val="FFFFFF"/>
                </a:solidFill>
                <a:highlight>
                  <a:srgbClr val="FF9900"/>
                </a:highlight>
                <a:latin typeface="Times New Roman"/>
                <a:ea typeface="Times New Roman"/>
                <a:cs typeface="Times New Roman"/>
                <a:sym typeface="Times New Roman"/>
              </a:rPr>
              <a:t>Input Image    								Histogram</a:t>
            </a:r>
            <a:endParaRPr sz="1600">
              <a:solidFill>
                <a:srgbClr val="FFFFFF"/>
              </a:solidFill>
              <a:highlight>
                <a:srgbClr val="FF9900"/>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600">
              <a:solidFill>
                <a:srgbClr val="FFFFFF"/>
              </a:solidFill>
              <a:highlight>
                <a:srgbClr val="FF9900"/>
              </a:highlight>
              <a:latin typeface="Times New Roman"/>
              <a:ea typeface="Times New Roman"/>
              <a:cs typeface="Times New Roman"/>
              <a:sym typeface="Times New Roman"/>
            </a:endParaRPr>
          </a:p>
        </p:txBody>
      </p:sp>
      <p:pic>
        <p:nvPicPr>
          <p:cNvPr id="172" name="Google Shape;172;p23"/>
          <p:cNvPicPr preferRelativeResize="0"/>
          <p:nvPr/>
        </p:nvPicPr>
        <p:blipFill>
          <a:blip r:embed="rId3">
            <a:alphaModFix/>
          </a:blip>
          <a:stretch>
            <a:fillRect/>
          </a:stretch>
        </p:blipFill>
        <p:spPr>
          <a:xfrm>
            <a:off x="219100" y="2022925"/>
            <a:ext cx="4715749" cy="2974525"/>
          </a:xfrm>
          <a:prstGeom prst="rect">
            <a:avLst/>
          </a:prstGeom>
          <a:noFill/>
          <a:ln>
            <a:noFill/>
          </a:ln>
        </p:spPr>
      </p:pic>
      <p:pic>
        <p:nvPicPr>
          <p:cNvPr id="173" name="Google Shape;173;p23"/>
          <p:cNvPicPr preferRelativeResize="0"/>
          <p:nvPr/>
        </p:nvPicPr>
        <p:blipFill>
          <a:blip r:embed="rId4">
            <a:alphaModFix/>
          </a:blip>
          <a:stretch>
            <a:fillRect/>
          </a:stretch>
        </p:blipFill>
        <p:spPr>
          <a:xfrm>
            <a:off x="5069125" y="2022925"/>
            <a:ext cx="3972150" cy="2974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177" name="Shape 177"/>
        <p:cNvGrpSpPr/>
        <p:nvPr/>
      </p:nvGrpSpPr>
      <p:grpSpPr>
        <a:xfrm>
          <a:off x="0" y="0"/>
          <a:ext cx="0" cy="0"/>
          <a:chOff x="0" y="0"/>
          <a:chExt cx="0" cy="0"/>
        </a:xfrm>
      </p:grpSpPr>
      <p:pic>
        <p:nvPicPr>
          <p:cNvPr id="178" name="Google Shape;178;p24"/>
          <p:cNvPicPr preferRelativeResize="0"/>
          <p:nvPr/>
        </p:nvPicPr>
        <p:blipFill>
          <a:blip r:embed="rId3">
            <a:alphaModFix/>
          </a:blip>
          <a:stretch>
            <a:fillRect/>
          </a:stretch>
        </p:blipFill>
        <p:spPr>
          <a:xfrm>
            <a:off x="152400" y="434075"/>
            <a:ext cx="4419600" cy="2490087"/>
          </a:xfrm>
          <a:prstGeom prst="rect">
            <a:avLst/>
          </a:prstGeom>
          <a:noFill/>
          <a:ln>
            <a:noFill/>
          </a:ln>
        </p:spPr>
      </p:pic>
      <p:sp>
        <p:nvSpPr>
          <p:cNvPr id="179" name="Google Shape;179;p24"/>
          <p:cNvSpPr txBox="1"/>
          <p:nvPr/>
        </p:nvSpPr>
        <p:spPr>
          <a:xfrm>
            <a:off x="0" y="52150"/>
            <a:ext cx="9144000" cy="5143500"/>
          </a:xfrm>
          <a:prstGeom prst="rect">
            <a:avLst/>
          </a:prstGeom>
          <a:noFill/>
          <a:ln>
            <a:noFill/>
          </a:ln>
        </p:spPr>
        <p:txBody>
          <a:bodyPr anchorCtr="0" anchor="t" bIns="91425" lIns="91425" spcFirstLastPara="1" rIns="91425" wrap="square" tIns="91425">
            <a:noAutofit/>
          </a:bodyPr>
          <a:lstStyle/>
          <a:p>
            <a:pPr indent="457200" lvl="0" marL="5029200" rtl="0" algn="l">
              <a:lnSpc>
                <a:spcPct val="150000"/>
              </a:lnSpc>
              <a:spcBef>
                <a:spcPts val="0"/>
              </a:spcBef>
              <a:spcAft>
                <a:spcPts val="0"/>
              </a:spcAft>
              <a:buNone/>
            </a:pPr>
            <a:r>
              <a:rPr lang="en" sz="1600">
                <a:solidFill>
                  <a:srgbClr val="FFFFFF"/>
                </a:solidFill>
                <a:highlight>
                  <a:srgbClr val="FF9900"/>
                </a:highlight>
                <a:latin typeface="Times New Roman"/>
                <a:ea typeface="Times New Roman"/>
                <a:cs typeface="Times New Roman"/>
                <a:sym typeface="Times New Roman"/>
              </a:rPr>
              <a:t>Histogram of a enhanced image   </a:t>
            </a:r>
            <a:endParaRPr sz="1600">
              <a:solidFill>
                <a:srgbClr val="FFFFFF"/>
              </a:solidFill>
              <a:highlight>
                <a:srgbClr val="FF9900"/>
              </a:highlight>
              <a:latin typeface="Times New Roman"/>
              <a:ea typeface="Times New Roman"/>
              <a:cs typeface="Times New Roman"/>
              <a:sym typeface="Times New Roman"/>
            </a:endParaRPr>
          </a:p>
          <a:p>
            <a:pPr indent="457200" lvl="0" marL="5029200" rtl="0" algn="l">
              <a:lnSpc>
                <a:spcPct val="150000"/>
              </a:lnSpc>
              <a:spcBef>
                <a:spcPts val="0"/>
              </a:spcBef>
              <a:spcAft>
                <a:spcPts val="0"/>
              </a:spcAft>
              <a:buNone/>
            </a:pPr>
            <a:r>
              <a:t/>
            </a:r>
            <a:endParaRPr sz="1600">
              <a:solidFill>
                <a:srgbClr val="FFFFFF"/>
              </a:solidFill>
              <a:highlight>
                <a:srgbClr val="FF9900"/>
              </a:highlight>
              <a:latin typeface="Times New Roman"/>
              <a:ea typeface="Times New Roman"/>
              <a:cs typeface="Times New Roman"/>
              <a:sym typeface="Times New Roman"/>
            </a:endParaRPr>
          </a:p>
          <a:p>
            <a:pPr indent="457200" lvl="0" marL="5029200" rtl="0" algn="l">
              <a:lnSpc>
                <a:spcPct val="150000"/>
              </a:lnSpc>
              <a:spcBef>
                <a:spcPts val="0"/>
              </a:spcBef>
              <a:spcAft>
                <a:spcPts val="0"/>
              </a:spcAft>
              <a:buNone/>
            </a:pPr>
            <a:r>
              <a:t/>
            </a:r>
            <a:endParaRPr sz="1600">
              <a:solidFill>
                <a:srgbClr val="FFFFFF"/>
              </a:solidFill>
              <a:highlight>
                <a:srgbClr val="FF9900"/>
              </a:highlight>
              <a:latin typeface="Times New Roman"/>
              <a:ea typeface="Times New Roman"/>
              <a:cs typeface="Times New Roman"/>
              <a:sym typeface="Times New Roman"/>
            </a:endParaRPr>
          </a:p>
          <a:p>
            <a:pPr indent="457200" lvl="0" marL="5029200" rtl="0" algn="l">
              <a:lnSpc>
                <a:spcPct val="150000"/>
              </a:lnSpc>
              <a:spcBef>
                <a:spcPts val="0"/>
              </a:spcBef>
              <a:spcAft>
                <a:spcPts val="0"/>
              </a:spcAft>
              <a:buNone/>
            </a:pPr>
            <a:r>
              <a:t/>
            </a:r>
            <a:endParaRPr sz="1600">
              <a:solidFill>
                <a:srgbClr val="FFFFFF"/>
              </a:solidFill>
              <a:highlight>
                <a:srgbClr val="FF9900"/>
              </a:highlight>
              <a:latin typeface="Times New Roman"/>
              <a:ea typeface="Times New Roman"/>
              <a:cs typeface="Times New Roman"/>
              <a:sym typeface="Times New Roman"/>
            </a:endParaRPr>
          </a:p>
          <a:p>
            <a:pPr indent="457200" lvl="0" marL="5029200" rtl="0" algn="l">
              <a:lnSpc>
                <a:spcPct val="150000"/>
              </a:lnSpc>
              <a:spcBef>
                <a:spcPts val="0"/>
              </a:spcBef>
              <a:spcAft>
                <a:spcPts val="0"/>
              </a:spcAft>
              <a:buNone/>
            </a:pPr>
            <a:r>
              <a:t/>
            </a:r>
            <a:endParaRPr sz="1600">
              <a:solidFill>
                <a:srgbClr val="FFFFFF"/>
              </a:solidFill>
              <a:highlight>
                <a:srgbClr val="FF9900"/>
              </a:highlight>
              <a:latin typeface="Times New Roman"/>
              <a:ea typeface="Times New Roman"/>
              <a:cs typeface="Times New Roman"/>
              <a:sym typeface="Times New Roman"/>
            </a:endParaRPr>
          </a:p>
          <a:p>
            <a:pPr indent="457200" lvl="0" marL="5029200" rtl="0" algn="l">
              <a:lnSpc>
                <a:spcPct val="150000"/>
              </a:lnSpc>
              <a:spcBef>
                <a:spcPts val="0"/>
              </a:spcBef>
              <a:spcAft>
                <a:spcPts val="0"/>
              </a:spcAft>
              <a:buNone/>
            </a:pPr>
            <a:r>
              <a:t/>
            </a:r>
            <a:endParaRPr sz="1600">
              <a:solidFill>
                <a:srgbClr val="FFFFFF"/>
              </a:solidFill>
              <a:highlight>
                <a:srgbClr val="FF9900"/>
              </a:highlight>
              <a:latin typeface="Times New Roman"/>
              <a:ea typeface="Times New Roman"/>
              <a:cs typeface="Times New Roman"/>
              <a:sym typeface="Times New Roman"/>
            </a:endParaRPr>
          </a:p>
          <a:p>
            <a:pPr indent="457200" lvl="0" marL="5029200" rtl="0" algn="l">
              <a:lnSpc>
                <a:spcPct val="150000"/>
              </a:lnSpc>
              <a:spcBef>
                <a:spcPts val="0"/>
              </a:spcBef>
              <a:spcAft>
                <a:spcPts val="0"/>
              </a:spcAft>
              <a:buNone/>
            </a:pPr>
            <a:r>
              <a:t/>
            </a:r>
            <a:endParaRPr sz="1600">
              <a:solidFill>
                <a:srgbClr val="FFFFFF"/>
              </a:solidFill>
              <a:highlight>
                <a:srgbClr val="FF9900"/>
              </a:highlight>
              <a:latin typeface="Times New Roman"/>
              <a:ea typeface="Times New Roman"/>
              <a:cs typeface="Times New Roman"/>
              <a:sym typeface="Times New Roman"/>
            </a:endParaRPr>
          </a:p>
          <a:p>
            <a:pPr indent="457200" lvl="0" marL="5029200" rtl="0" algn="l">
              <a:lnSpc>
                <a:spcPct val="150000"/>
              </a:lnSpc>
              <a:spcBef>
                <a:spcPts val="0"/>
              </a:spcBef>
              <a:spcAft>
                <a:spcPts val="0"/>
              </a:spcAft>
              <a:buNone/>
            </a:pPr>
            <a:r>
              <a:t/>
            </a:r>
            <a:endParaRPr sz="1600">
              <a:solidFill>
                <a:srgbClr val="FFFFFF"/>
              </a:solidFill>
              <a:highlight>
                <a:srgbClr val="FF9900"/>
              </a:highlight>
              <a:latin typeface="Times New Roman"/>
              <a:ea typeface="Times New Roman"/>
              <a:cs typeface="Times New Roman"/>
              <a:sym typeface="Times New Roman"/>
            </a:endParaRPr>
          </a:p>
          <a:p>
            <a:pPr indent="457200" lvl="0" marL="5029200" rtl="0" algn="l">
              <a:lnSpc>
                <a:spcPct val="150000"/>
              </a:lnSpc>
              <a:spcBef>
                <a:spcPts val="0"/>
              </a:spcBef>
              <a:spcAft>
                <a:spcPts val="0"/>
              </a:spcAft>
              <a:buNone/>
            </a:pPr>
            <a:r>
              <a:t/>
            </a:r>
            <a:endParaRPr sz="1600">
              <a:solidFill>
                <a:srgbClr val="FFFFFF"/>
              </a:solidFill>
              <a:highlight>
                <a:srgbClr val="FF9900"/>
              </a:highlight>
              <a:latin typeface="Times New Roman"/>
              <a:ea typeface="Times New Roman"/>
              <a:cs typeface="Times New Roman"/>
              <a:sym typeface="Times New Roman"/>
            </a:endParaRPr>
          </a:p>
          <a:p>
            <a:pPr indent="457200" lvl="0" marL="3657600" rtl="0" algn="l">
              <a:lnSpc>
                <a:spcPct val="150000"/>
              </a:lnSpc>
              <a:spcBef>
                <a:spcPts val="0"/>
              </a:spcBef>
              <a:spcAft>
                <a:spcPts val="0"/>
              </a:spcAft>
              <a:buNone/>
            </a:pPr>
            <a:r>
              <a:t/>
            </a:r>
            <a:endParaRPr sz="1600">
              <a:solidFill>
                <a:srgbClr val="FFFFFF"/>
              </a:solidFill>
              <a:highlight>
                <a:srgbClr val="FF9900"/>
              </a:highlight>
              <a:latin typeface="Times New Roman"/>
              <a:ea typeface="Times New Roman"/>
              <a:cs typeface="Times New Roman"/>
              <a:sym typeface="Times New Roman"/>
            </a:endParaRPr>
          </a:p>
          <a:p>
            <a:pPr indent="0" lvl="0" marL="3657600" rtl="0" algn="l">
              <a:lnSpc>
                <a:spcPct val="150000"/>
              </a:lnSpc>
              <a:spcBef>
                <a:spcPts val="0"/>
              </a:spcBef>
              <a:spcAft>
                <a:spcPts val="0"/>
              </a:spcAft>
              <a:buClr>
                <a:schemeClr val="dk1"/>
              </a:buClr>
              <a:buSzPts val="1100"/>
              <a:buFont typeface="Arial"/>
              <a:buNone/>
            </a:pPr>
            <a:r>
              <a:rPr lang="en" sz="3000">
                <a:solidFill>
                  <a:srgbClr val="FFFFFF"/>
                </a:solidFill>
                <a:latin typeface="Comic Sans MS"/>
                <a:ea typeface="Comic Sans MS"/>
                <a:cs typeface="Comic Sans MS"/>
                <a:sym typeface="Comic Sans MS"/>
              </a:rPr>
              <a:t>Thank you</a:t>
            </a:r>
            <a:endParaRPr sz="3000">
              <a:solidFill>
                <a:srgbClr val="FFFFFF"/>
              </a:solidFill>
              <a:latin typeface="Comic Sans MS"/>
              <a:ea typeface="Comic Sans MS"/>
              <a:cs typeface="Comic Sans MS"/>
              <a:sym typeface="Comic Sans MS"/>
            </a:endParaRPr>
          </a:p>
        </p:txBody>
      </p:sp>
      <p:pic>
        <p:nvPicPr>
          <p:cNvPr id="180" name="Google Shape;180;p24"/>
          <p:cNvPicPr preferRelativeResize="0"/>
          <p:nvPr/>
        </p:nvPicPr>
        <p:blipFill>
          <a:blip r:embed="rId4">
            <a:alphaModFix/>
          </a:blip>
          <a:stretch>
            <a:fillRect/>
          </a:stretch>
        </p:blipFill>
        <p:spPr>
          <a:xfrm>
            <a:off x="4882800" y="434075"/>
            <a:ext cx="4025625" cy="2490075"/>
          </a:xfrm>
          <a:prstGeom prst="rect">
            <a:avLst/>
          </a:prstGeom>
          <a:noFill/>
          <a:ln>
            <a:noFill/>
          </a:ln>
        </p:spPr>
      </p:pic>
      <p:sp>
        <p:nvSpPr>
          <p:cNvPr id="181" name="Google Shape;181;p24"/>
          <p:cNvSpPr txBox="1"/>
          <p:nvPr/>
        </p:nvSpPr>
        <p:spPr>
          <a:xfrm>
            <a:off x="0" y="52150"/>
            <a:ext cx="4882800" cy="2924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600">
                <a:solidFill>
                  <a:srgbClr val="FFFFFF"/>
                </a:solidFill>
                <a:highlight>
                  <a:srgbClr val="FF9900"/>
                </a:highlight>
                <a:latin typeface="Times New Roman"/>
                <a:ea typeface="Times New Roman"/>
                <a:cs typeface="Times New Roman"/>
                <a:sym typeface="Times New Roman"/>
              </a:rPr>
              <a:t>Output</a:t>
            </a:r>
            <a:r>
              <a:rPr lang="en" sz="1600">
                <a:solidFill>
                  <a:srgbClr val="FFFFFF"/>
                </a:solidFill>
                <a:highlight>
                  <a:srgbClr val="FF9900"/>
                </a:highlight>
                <a:latin typeface="Times New Roman"/>
                <a:ea typeface="Times New Roman"/>
                <a:cs typeface="Times New Roman"/>
                <a:sym typeface="Times New Roman"/>
              </a:rPr>
              <a:t> Image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490250" y="253075"/>
            <a:ext cx="8011200" cy="4719600"/>
          </a:xfrm>
          <a:prstGeom prst="rect">
            <a:avLst/>
          </a:prstGeom>
          <a:effectLst>
            <a:outerShdw blurRad="57150" rotWithShape="0" algn="bl" dir="5400000" dist="19050">
              <a:srgbClr val="000000">
                <a:alpha val="50000"/>
              </a:srgbClr>
            </a:outerShdw>
            <a:reflection blurRad="0" dir="5400000" dist="38100" endA="0" fadeDir="5400012" kx="0" rotWithShape="0" algn="bl" stPos="0" sy="-100000" ky="0"/>
          </a:effectLst>
        </p:spPr>
        <p:txBody>
          <a:bodyPr anchorCtr="0" anchor="ctr" bIns="91425" lIns="91425" spcFirstLastPara="1" rIns="91425" wrap="square" tIns="91425">
            <a:noAutofit/>
          </a:bodyPr>
          <a:lstStyle/>
          <a:p>
            <a:pPr indent="457200" lvl="0" marL="914400" rtl="0" algn="l">
              <a:spcBef>
                <a:spcPts val="0"/>
              </a:spcBef>
              <a:spcAft>
                <a:spcPts val="0"/>
              </a:spcAft>
              <a:buNone/>
            </a:pPr>
            <a:r>
              <a:t/>
            </a:r>
            <a:endParaRPr sz="3600">
              <a:latin typeface="Chelsea Market"/>
              <a:ea typeface="Chelsea Market"/>
              <a:cs typeface="Chelsea Market"/>
              <a:sym typeface="Chelsea Market"/>
            </a:endParaRPr>
          </a:p>
          <a:p>
            <a:pPr indent="457200" lvl="0" marL="914400" rtl="0" algn="l">
              <a:spcBef>
                <a:spcPts val="0"/>
              </a:spcBef>
              <a:spcAft>
                <a:spcPts val="0"/>
              </a:spcAft>
              <a:buNone/>
            </a:pPr>
            <a:r>
              <a:rPr lang="en" sz="3600">
                <a:solidFill>
                  <a:srgbClr val="FFFFFF"/>
                </a:solidFill>
                <a:latin typeface="Chelsea Market"/>
                <a:ea typeface="Chelsea Market"/>
                <a:cs typeface="Chelsea Market"/>
                <a:sym typeface="Chelsea Market"/>
              </a:rPr>
              <a:t>Digital signal processing</a:t>
            </a:r>
            <a:endParaRPr sz="3600">
              <a:solidFill>
                <a:srgbClr val="FFFFFF"/>
              </a:solidFill>
              <a:latin typeface="Chelsea Market"/>
              <a:ea typeface="Chelsea Market"/>
              <a:cs typeface="Chelsea Market"/>
              <a:sym typeface="Chelsea Market"/>
            </a:endParaRPr>
          </a:p>
          <a:p>
            <a:pPr indent="457200" lvl="0" marL="2286000" rtl="0" algn="l">
              <a:spcBef>
                <a:spcPts val="0"/>
              </a:spcBef>
              <a:spcAft>
                <a:spcPts val="0"/>
              </a:spcAft>
              <a:buNone/>
            </a:pPr>
            <a:r>
              <a:rPr lang="en" sz="3600">
                <a:solidFill>
                  <a:srgbClr val="FFFFFF"/>
                </a:solidFill>
                <a:latin typeface="Chelsea Market"/>
                <a:ea typeface="Chelsea Market"/>
                <a:cs typeface="Chelsea Market"/>
                <a:sym typeface="Chelsea Market"/>
              </a:rPr>
              <a:t>Sem-Project</a:t>
            </a:r>
            <a:r>
              <a:rPr lang="en" sz="3600">
                <a:solidFill>
                  <a:srgbClr val="FFFFFF"/>
                </a:solidFill>
              </a:rPr>
              <a:t> </a:t>
            </a:r>
            <a:endParaRPr sz="3600">
              <a:solidFill>
                <a:srgbClr val="FFFFFF"/>
              </a:solidFill>
            </a:endParaRPr>
          </a:p>
          <a:p>
            <a:pPr indent="0" lvl="0" marL="2286000" rtl="0" algn="l">
              <a:spcBef>
                <a:spcPts val="0"/>
              </a:spcBef>
              <a:spcAft>
                <a:spcPts val="0"/>
              </a:spcAft>
              <a:buNone/>
            </a:pPr>
            <a:r>
              <a:t/>
            </a:r>
            <a:endParaRPr sz="3600">
              <a:solidFill>
                <a:srgbClr val="FFFFFF"/>
              </a:solidFill>
            </a:endParaRPr>
          </a:p>
          <a:p>
            <a:pPr indent="0" lvl="0" marL="0" rtl="0" algn="l">
              <a:spcBef>
                <a:spcPts val="0"/>
              </a:spcBef>
              <a:spcAft>
                <a:spcPts val="0"/>
              </a:spcAft>
              <a:buNone/>
            </a:pPr>
            <a:r>
              <a:rPr lang="en" sz="3600">
                <a:solidFill>
                  <a:srgbClr val="FFFFFF"/>
                </a:solidFill>
              </a:rPr>
              <a:t>	</a:t>
            </a:r>
            <a:r>
              <a:rPr lang="en" sz="2300" u="sng">
                <a:solidFill>
                  <a:srgbClr val="FFFFFF"/>
                </a:solidFill>
              </a:rPr>
              <a:t>Presented by: (Group 12)</a:t>
            </a:r>
            <a:endParaRPr sz="2300" u="sng">
              <a:solidFill>
                <a:srgbClr val="FFFFFF"/>
              </a:solidFill>
            </a:endParaRPr>
          </a:p>
          <a:p>
            <a:pPr indent="-374650" lvl="0" marL="457200" rtl="0" algn="l">
              <a:spcBef>
                <a:spcPts val="0"/>
              </a:spcBef>
              <a:spcAft>
                <a:spcPts val="0"/>
              </a:spcAft>
              <a:buClr>
                <a:srgbClr val="FFFFFF"/>
              </a:buClr>
              <a:buSzPts val="2300"/>
              <a:buChar char="❏"/>
            </a:pPr>
            <a:r>
              <a:rPr lang="en" sz="2300">
                <a:solidFill>
                  <a:srgbClr val="FFFFFF"/>
                </a:solidFill>
              </a:rPr>
              <a:t>Neha Mahindrakar(18BEC032)</a:t>
            </a:r>
            <a:endParaRPr sz="2300">
              <a:solidFill>
                <a:srgbClr val="FFFFFF"/>
              </a:solidFill>
            </a:endParaRPr>
          </a:p>
          <a:p>
            <a:pPr indent="-374650" lvl="0" marL="457200" rtl="0" algn="l">
              <a:spcBef>
                <a:spcPts val="0"/>
              </a:spcBef>
              <a:spcAft>
                <a:spcPts val="0"/>
              </a:spcAft>
              <a:buClr>
                <a:srgbClr val="FFFFFF"/>
              </a:buClr>
              <a:buSzPts val="2300"/>
              <a:buChar char="❏"/>
            </a:pPr>
            <a:r>
              <a:rPr lang="en" sz="2300">
                <a:solidFill>
                  <a:srgbClr val="FFFFFF"/>
                </a:solidFill>
              </a:rPr>
              <a:t>Nikhil SA(18BEC033)</a:t>
            </a:r>
            <a:endParaRPr sz="2300">
              <a:solidFill>
                <a:srgbClr val="FFFFFF"/>
              </a:solidFill>
            </a:endParaRPr>
          </a:p>
          <a:p>
            <a:pPr indent="-374650" lvl="0" marL="457200" rtl="0" algn="l">
              <a:spcBef>
                <a:spcPts val="0"/>
              </a:spcBef>
              <a:spcAft>
                <a:spcPts val="0"/>
              </a:spcAft>
              <a:buClr>
                <a:srgbClr val="FFFFFF"/>
              </a:buClr>
              <a:buSzPts val="2300"/>
              <a:buChar char="❏"/>
            </a:pPr>
            <a:r>
              <a:rPr lang="en" sz="2300">
                <a:solidFill>
                  <a:srgbClr val="FFFFFF"/>
                </a:solidFill>
              </a:rPr>
              <a:t>Nithin Rangineni(18BEC034)</a:t>
            </a:r>
            <a:endParaRPr sz="2300">
              <a:solidFill>
                <a:srgbClr val="FFFFFF"/>
              </a:solidFill>
            </a:endParaRPr>
          </a:p>
          <a:p>
            <a:pPr indent="0" lvl="0" marL="0" rtl="0" algn="l">
              <a:spcBef>
                <a:spcPts val="0"/>
              </a:spcBef>
              <a:spcAft>
                <a:spcPts val="0"/>
              </a:spcAft>
              <a:buNone/>
            </a:pPr>
            <a:r>
              <a:t/>
            </a:r>
            <a:endParaRPr sz="3600"/>
          </a:p>
          <a:p>
            <a:pPr indent="0" lvl="0" marL="2286000" rtl="0" algn="l">
              <a:spcBef>
                <a:spcPts val="0"/>
              </a:spcBef>
              <a:spcAft>
                <a:spcPts val="0"/>
              </a:spcAft>
              <a:buNone/>
            </a:pPr>
            <a:r>
              <a:t/>
            </a:r>
            <a:endParaRPr sz="3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
                                        </p:tgtEl>
                                        <p:attrNameLst>
                                          <p:attrName>style.visibility</p:attrName>
                                        </p:attrNameLst>
                                      </p:cBhvr>
                                      <p:to>
                                        <p:strVal val="visible"/>
                                      </p:to>
                                    </p:set>
                                    <p:animEffect filter="fade" transition="in">
                                      <p:cBhvr>
                                        <p:cTn dur="1000"/>
                                        <p:tgtEl>
                                          <p:spTgt spid="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4" name="Shape 64"/>
        <p:cNvGrpSpPr/>
        <p:nvPr/>
      </p:nvGrpSpPr>
      <p:grpSpPr>
        <a:xfrm>
          <a:off x="0" y="0"/>
          <a:ext cx="0" cy="0"/>
          <a:chOff x="0" y="0"/>
          <a:chExt cx="0" cy="0"/>
        </a:xfrm>
      </p:grpSpPr>
      <p:sp>
        <p:nvSpPr>
          <p:cNvPr id="65" name="Google Shape;65;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5"/>
          <p:cNvSpPr txBox="1"/>
          <p:nvPr>
            <p:ph idx="1" type="body"/>
          </p:nvPr>
        </p:nvSpPr>
        <p:spPr>
          <a:xfrm>
            <a:off x="311700" y="1152475"/>
            <a:ext cx="3999900" cy="26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rPr>
              <a:t>Image enhancement, one of the image pre-processing image is the procedure of improving the quality and information content of a digital image .</a:t>
            </a:r>
            <a:endParaRPr sz="1600">
              <a:solidFill>
                <a:srgbClr val="FFFFFF"/>
              </a:solidFill>
            </a:endParaRPr>
          </a:p>
          <a:p>
            <a:pPr indent="0" lvl="0" marL="0" rtl="0" algn="l">
              <a:spcBef>
                <a:spcPts val="1600"/>
              </a:spcBef>
              <a:spcAft>
                <a:spcPts val="0"/>
              </a:spcAft>
              <a:buNone/>
            </a:pPr>
            <a:r>
              <a:t/>
            </a:r>
            <a:endParaRPr sz="1600">
              <a:solidFill>
                <a:srgbClr val="FFFFFF"/>
              </a:solidFill>
            </a:endParaRPr>
          </a:p>
          <a:p>
            <a:pPr indent="0" lvl="0" marL="0" rtl="0" algn="l">
              <a:spcBef>
                <a:spcPts val="1600"/>
              </a:spcBef>
              <a:spcAft>
                <a:spcPts val="1600"/>
              </a:spcAft>
              <a:buNone/>
            </a:pPr>
            <a:r>
              <a:rPr lang="en" sz="1600">
                <a:solidFill>
                  <a:srgbClr val="FFFFFF"/>
                </a:solidFill>
              </a:rPr>
              <a:t>In other words improving noise, sharpening  ,deblurring or brightening an image is its enhancement.</a:t>
            </a:r>
            <a:endParaRPr sz="2200">
              <a:solidFill>
                <a:srgbClr val="FFFFFF"/>
              </a:solidFill>
            </a:endParaRPr>
          </a:p>
        </p:txBody>
      </p:sp>
      <p:sp>
        <p:nvSpPr>
          <p:cNvPr id="67" name="Google Shape;67;p1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8" name="Google Shape;68;p15"/>
          <p:cNvPicPr preferRelativeResize="0"/>
          <p:nvPr/>
        </p:nvPicPr>
        <p:blipFill>
          <a:blip r:embed="rId3">
            <a:alphaModFix/>
          </a:blip>
          <a:stretch>
            <a:fillRect/>
          </a:stretch>
        </p:blipFill>
        <p:spPr>
          <a:xfrm>
            <a:off x="4311600" y="0"/>
            <a:ext cx="4670245" cy="514349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6"/>
          <p:cNvSpPr txBox="1"/>
          <p:nvPr>
            <p:ph idx="1" type="body"/>
          </p:nvPr>
        </p:nvSpPr>
        <p:spPr>
          <a:xfrm>
            <a:off x="5455200" y="861950"/>
            <a:ext cx="3377100" cy="351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rPr>
              <a:t>The aim of image enhancement is to improve the interpretability or perception of information in images for human viewers, or to provide ‘better’ input for other automated image processing techniques.</a:t>
            </a:r>
            <a:endParaRPr sz="1500">
              <a:solidFill>
                <a:srgbClr val="FFFFFF"/>
              </a:solidFill>
            </a:endParaRPr>
          </a:p>
          <a:p>
            <a:pPr indent="0" lvl="0" marL="0" rtl="0" algn="l">
              <a:spcBef>
                <a:spcPts val="1600"/>
              </a:spcBef>
              <a:spcAft>
                <a:spcPts val="1600"/>
              </a:spcAft>
              <a:buNone/>
            </a:pPr>
            <a:r>
              <a:rPr lang="en" sz="1500">
                <a:solidFill>
                  <a:srgbClr val="FFFFFF"/>
                </a:solidFill>
              </a:rPr>
              <a:t>They are used in Aerial imaging, Satellite imaging, Medical imaging, Digital camera application , Remote sensing etc.</a:t>
            </a:r>
            <a:endParaRPr sz="1500">
              <a:solidFill>
                <a:srgbClr val="FFFFFF"/>
              </a:solidFill>
            </a:endParaRPr>
          </a:p>
        </p:txBody>
      </p:sp>
      <p:pic>
        <p:nvPicPr>
          <p:cNvPr id="75" name="Google Shape;75;p16"/>
          <p:cNvPicPr preferRelativeResize="0"/>
          <p:nvPr/>
        </p:nvPicPr>
        <p:blipFill>
          <a:blip r:embed="rId3">
            <a:alphaModFix/>
          </a:blip>
          <a:stretch>
            <a:fillRect/>
          </a:stretch>
        </p:blipFill>
        <p:spPr>
          <a:xfrm>
            <a:off x="311701" y="0"/>
            <a:ext cx="5143501"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9" name="Shape 79"/>
        <p:cNvGrpSpPr/>
        <p:nvPr/>
      </p:nvGrpSpPr>
      <p:grpSpPr>
        <a:xfrm>
          <a:off x="0" y="0"/>
          <a:ext cx="0" cy="0"/>
          <a:chOff x="0" y="0"/>
          <a:chExt cx="0" cy="0"/>
        </a:xfrm>
      </p:grpSpPr>
      <p:sp>
        <p:nvSpPr>
          <p:cNvPr id="80" name="Google Shape;80;p17"/>
          <p:cNvSpPr txBox="1"/>
          <p:nvPr>
            <p:ph idx="2" type="body"/>
          </p:nvPr>
        </p:nvSpPr>
        <p:spPr>
          <a:xfrm>
            <a:off x="4832400" y="1152475"/>
            <a:ext cx="3999900" cy="3416400"/>
          </a:xfrm>
          <a:prstGeom prst="rect">
            <a:avLst/>
          </a:prstGeom>
          <a:effectLst>
            <a:outerShdw blurRad="57150" rotWithShape="0" algn="bl" dir="5400000" dist="19050">
              <a:srgbClr val="000000">
                <a:alpha val="50000"/>
              </a:srgbClr>
            </a:outerShdw>
            <a:reflection blurRad="0" dir="5400000" dist="38100" endA="0" fadeDir="5400012" kx="0" rotWithShape="0" algn="bl" stPos="0" sy="-100000" ky="0"/>
          </a:effectLst>
        </p:spPr>
        <p:txBody>
          <a:bodyPr anchorCtr="0" anchor="t" bIns="91425" lIns="91425" spcFirstLastPara="1" rIns="91425" wrap="square" tIns="91425">
            <a:noAutofit/>
          </a:bodyPr>
          <a:lstStyle/>
          <a:p>
            <a:pPr indent="0" lvl="0" marL="457200" rtl="0" algn="l">
              <a:spcBef>
                <a:spcPts val="0"/>
              </a:spcBef>
              <a:spcAft>
                <a:spcPts val="0"/>
              </a:spcAft>
              <a:buNone/>
            </a:pPr>
            <a:r>
              <a:t/>
            </a:r>
            <a:endParaRPr b="1" u="sng">
              <a:solidFill>
                <a:srgbClr val="000000"/>
              </a:solidFill>
            </a:endParaRPr>
          </a:p>
          <a:p>
            <a:pPr indent="457200" lvl="0" marL="457200" rtl="0" algn="l">
              <a:spcBef>
                <a:spcPts val="1600"/>
              </a:spcBef>
              <a:spcAft>
                <a:spcPts val="1600"/>
              </a:spcAft>
              <a:buNone/>
            </a:pPr>
            <a:r>
              <a:t/>
            </a:r>
            <a:endParaRPr/>
          </a:p>
        </p:txBody>
      </p:sp>
      <p:pic>
        <p:nvPicPr>
          <p:cNvPr id="81" name="Google Shape;81;p17"/>
          <p:cNvPicPr preferRelativeResize="0"/>
          <p:nvPr/>
        </p:nvPicPr>
        <p:blipFill>
          <a:blip r:embed="rId3">
            <a:alphaModFix/>
          </a:blip>
          <a:stretch>
            <a:fillRect/>
          </a:stretch>
        </p:blipFill>
        <p:spPr>
          <a:xfrm>
            <a:off x="4638475" y="1540225"/>
            <a:ext cx="4505525" cy="3603275"/>
          </a:xfrm>
          <a:prstGeom prst="rect">
            <a:avLst/>
          </a:prstGeom>
          <a:noFill/>
          <a:ln>
            <a:noFill/>
          </a:ln>
        </p:spPr>
      </p:pic>
      <p:sp>
        <p:nvSpPr>
          <p:cNvPr id="82" name="Google Shape;82;p17"/>
          <p:cNvSpPr txBox="1"/>
          <p:nvPr/>
        </p:nvSpPr>
        <p:spPr>
          <a:xfrm>
            <a:off x="1068775" y="2091325"/>
            <a:ext cx="1865100" cy="17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7"/>
          <p:cNvSpPr txBox="1"/>
          <p:nvPr/>
        </p:nvSpPr>
        <p:spPr>
          <a:xfrm>
            <a:off x="-1478758" y="2091325"/>
            <a:ext cx="1148400" cy="26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t>.</a:t>
            </a:r>
            <a:endParaRPr b="1" sz="2100"/>
          </a:p>
        </p:txBody>
      </p:sp>
      <p:sp>
        <p:nvSpPr>
          <p:cNvPr id="84" name="Google Shape;84;p17"/>
          <p:cNvSpPr txBox="1"/>
          <p:nvPr/>
        </p:nvSpPr>
        <p:spPr>
          <a:xfrm>
            <a:off x="4968800" y="1653275"/>
            <a:ext cx="3863400" cy="3028800"/>
          </a:xfrm>
          <a:prstGeom prst="rect">
            <a:avLst/>
          </a:prstGeom>
          <a:noFill/>
          <a:ln>
            <a:noFill/>
          </a:ln>
          <a:effectLst>
            <a:outerShdw blurRad="57150" rotWithShape="0" algn="bl" dir="5400000" dist="19050">
              <a:srgbClr val="FFFFFF">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FFFFFF"/>
              </a:solidFill>
            </a:endParaRPr>
          </a:p>
          <a:p>
            <a:pPr indent="0" lvl="0" marL="0" rtl="0" algn="l">
              <a:spcBef>
                <a:spcPts val="0"/>
              </a:spcBef>
              <a:spcAft>
                <a:spcPts val="0"/>
              </a:spcAft>
              <a:buNone/>
            </a:pPr>
            <a:r>
              <a:rPr b="1" lang="en" sz="1800" u="sng">
                <a:solidFill>
                  <a:srgbClr val="FFFFFF"/>
                </a:solidFill>
              </a:rPr>
              <a:t>FREQUENCY DOMAIN METHODS</a:t>
            </a:r>
            <a:endParaRPr b="1" sz="1800" u="sng">
              <a:solidFill>
                <a:srgbClr val="FFFFFF"/>
              </a:solidFill>
            </a:endParaRPr>
          </a:p>
          <a:p>
            <a:pPr indent="0" lvl="0" marL="0" rtl="0" algn="l">
              <a:spcBef>
                <a:spcPts val="0"/>
              </a:spcBef>
              <a:spcAft>
                <a:spcPts val="0"/>
              </a:spcAft>
              <a:buNone/>
            </a:pPr>
            <a:r>
              <a:t/>
            </a:r>
            <a:endParaRPr sz="2000">
              <a:solidFill>
                <a:srgbClr val="FFFFFF"/>
              </a:solidFill>
            </a:endParaRPr>
          </a:p>
          <a:p>
            <a:pPr indent="0" lvl="0" marL="0" rtl="0" algn="l">
              <a:spcBef>
                <a:spcPts val="0"/>
              </a:spcBef>
              <a:spcAft>
                <a:spcPts val="0"/>
              </a:spcAft>
              <a:buNone/>
            </a:pPr>
            <a:r>
              <a:t/>
            </a:r>
            <a:endParaRPr sz="2000">
              <a:solidFill>
                <a:srgbClr val="FFFFFF"/>
              </a:solidFill>
            </a:endParaRPr>
          </a:p>
          <a:p>
            <a:pPr indent="0" lvl="0" marL="0" rtl="0" algn="just">
              <a:spcBef>
                <a:spcPts val="0"/>
              </a:spcBef>
              <a:spcAft>
                <a:spcPts val="0"/>
              </a:spcAft>
              <a:buNone/>
            </a:pPr>
            <a:r>
              <a:rPr lang="en" sz="2000">
                <a:solidFill>
                  <a:srgbClr val="FFFFFF"/>
                </a:solidFill>
              </a:rPr>
              <a:t>We compute the fourier transform of the image to be enhanced, multiply the result by a filter and take the inverse transform to produce the enhanced image.</a:t>
            </a:r>
            <a:endParaRPr sz="2000">
              <a:solidFill>
                <a:srgbClr val="FFFFFF"/>
              </a:solidFill>
            </a:endParaRPr>
          </a:p>
        </p:txBody>
      </p:sp>
      <p:sp>
        <p:nvSpPr>
          <p:cNvPr id="85" name="Google Shape;85;p17"/>
          <p:cNvSpPr txBox="1"/>
          <p:nvPr/>
        </p:nvSpPr>
        <p:spPr>
          <a:xfrm>
            <a:off x="488150" y="1935875"/>
            <a:ext cx="3863400" cy="31338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u="sng">
              <a:solidFill>
                <a:srgbClr val="FFFFFF"/>
              </a:solidFill>
            </a:endParaRPr>
          </a:p>
        </p:txBody>
      </p:sp>
      <p:sp>
        <p:nvSpPr>
          <p:cNvPr id="86" name="Google Shape;86;p17"/>
          <p:cNvSpPr txBox="1"/>
          <p:nvPr/>
        </p:nvSpPr>
        <p:spPr>
          <a:xfrm>
            <a:off x="106625" y="480425"/>
            <a:ext cx="8725800" cy="7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Chelsea Market"/>
                <a:ea typeface="Chelsea Market"/>
                <a:cs typeface="Chelsea Market"/>
                <a:sym typeface="Chelsea Market"/>
              </a:rPr>
              <a:t>Image processing techniques are broadly classified into two major methods.</a:t>
            </a:r>
            <a:r>
              <a:rPr lang="en" sz="1700">
                <a:latin typeface="Chelsea Market"/>
                <a:ea typeface="Chelsea Market"/>
                <a:cs typeface="Chelsea Market"/>
                <a:sym typeface="Chelsea Market"/>
              </a:rPr>
              <a:t> </a:t>
            </a:r>
            <a:r>
              <a:rPr lang="en" sz="1700">
                <a:latin typeface="Chelsea Market"/>
                <a:ea typeface="Chelsea Market"/>
                <a:cs typeface="Chelsea Market"/>
                <a:sym typeface="Chelsea Market"/>
              </a:rPr>
              <a:t>They are:</a:t>
            </a:r>
            <a:endParaRPr sz="1700">
              <a:latin typeface="Chelsea Market"/>
              <a:ea typeface="Chelsea Market"/>
              <a:cs typeface="Chelsea Market"/>
              <a:sym typeface="Chelsea Market"/>
            </a:endParaRPr>
          </a:p>
        </p:txBody>
      </p:sp>
      <p:pic>
        <p:nvPicPr>
          <p:cNvPr id="87" name="Google Shape;87;p17"/>
          <p:cNvPicPr preferRelativeResize="0"/>
          <p:nvPr/>
        </p:nvPicPr>
        <p:blipFill>
          <a:blip r:embed="rId4">
            <a:alphaModFix/>
          </a:blip>
          <a:stretch>
            <a:fillRect/>
          </a:stretch>
        </p:blipFill>
        <p:spPr>
          <a:xfrm>
            <a:off x="106650" y="1619250"/>
            <a:ext cx="4505525" cy="3416400"/>
          </a:xfrm>
          <a:prstGeom prst="rect">
            <a:avLst/>
          </a:prstGeom>
          <a:noFill/>
          <a:ln>
            <a:noFill/>
          </a:ln>
        </p:spPr>
      </p:pic>
      <p:sp>
        <p:nvSpPr>
          <p:cNvPr id="88" name="Google Shape;88;p17"/>
          <p:cNvSpPr txBox="1"/>
          <p:nvPr/>
        </p:nvSpPr>
        <p:spPr>
          <a:xfrm>
            <a:off x="0" y="1935875"/>
            <a:ext cx="4505400" cy="2865300"/>
          </a:xfrm>
          <a:prstGeom prst="rect">
            <a:avLst/>
          </a:prstGeom>
          <a:noFill/>
          <a:ln>
            <a:noFill/>
          </a:ln>
          <a:effectLst>
            <a:outerShdw blurRad="57150" rotWithShape="0" algn="bl" dir="5400000" dist="19050">
              <a:srgbClr val="000000">
                <a:alpha val="50000"/>
              </a:srgbClr>
            </a:outerShdw>
            <a:reflection blurRad="0" dir="5400000" dist="38100" endA="0" fadeDir="5400012" kx="0" rotWithShape="0" algn="bl" stPos="0" sy="-100000" ky="0"/>
          </a:effectLst>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rPr>
              <a:t> </a:t>
            </a:r>
            <a:r>
              <a:rPr lang="en" sz="1600"/>
              <a:t> 	</a:t>
            </a:r>
            <a:r>
              <a:rPr b="1" lang="en" sz="1800" u="sng"/>
              <a:t>SPATIAL DOMAIN METHODS</a:t>
            </a:r>
            <a:endParaRPr b="1" sz="1800" u="sng"/>
          </a:p>
          <a:p>
            <a:pPr indent="0" lvl="0" marL="0" rtl="0" algn="l">
              <a:spcBef>
                <a:spcPts val="0"/>
              </a:spcBef>
              <a:spcAft>
                <a:spcPts val="0"/>
              </a:spcAft>
              <a:buNone/>
            </a:pPr>
            <a:r>
              <a:t/>
            </a:r>
            <a:endParaRPr b="1" sz="1800" u="sng"/>
          </a:p>
          <a:p>
            <a:pPr indent="0" lvl="0" marL="0" rtl="0" algn="l">
              <a:spcBef>
                <a:spcPts val="0"/>
              </a:spcBef>
              <a:spcAft>
                <a:spcPts val="0"/>
              </a:spcAft>
              <a:buNone/>
            </a:pPr>
            <a:r>
              <a:t/>
            </a:r>
            <a:endParaRPr b="1" sz="1800" u="sng"/>
          </a:p>
          <a:p>
            <a:pPr indent="0" lvl="0" marL="457200" rtl="0" algn="l">
              <a:spcBef>
                <a:spcPts val="0"/>
              </a:spcBef>
              <a:spcAft>
                <a:spcPts val="0"/>
              </a:spcAft>
              <a:buNone/>
            </a:pPr>
            <a:r>
              <a:rPr b="1" lang="en" sz="1800" u="sng"/>
              <a:t>I</a:t>
            </a:r>
            <a:r>
              <a:rPr b="1" lang="en" sz="1800"/>
              <a:t>ncludes direct</a:t>
            </a:r>
            <a:r>
              <a:rPr b="1" lang="en" sz="1800" u="sng"/>
              <a:t> </a:t>
            </a:r>
            <a:r>
              <a:rPr b="1" lang="en" sz="1800"/>
              <a:t>manipulation</a:t>
            </a:r>
            <a:r>
              <a:rPr b="1" lang="en" sz="1800" u="sng"/>
              <a:t> </a:t>
            </a:r>
            <a:r>
              <a:rPr b="1" lang="en" sz="1800"/>
              <a:t>on pixels of an image. The two main approaches include </a:t>
            </a:r>
            <a:endParaRPr b="1" sz="1800"/>
          </a:p>
          <a:p>
            <a:pPr indent="0" lvl="0" marL="0" rtl="0" algn="l">
              <a:spcBef>
                <a:spcPts val="0"/>
              </a:spcBef>
              <a:spcAft>
                <a:spcPts val="0"/>
              </a:spcAft>
              <a:buNone/>
            </a:pPr>
            <a:r>
              <a:t/>
            </a:r>
            <a:endParaRPr b="1" sz="1800"/>
          </a:p>
          <a:p>
            <a:pPr indent="457200" lvl="0" marL="0" rtl="0" algn="l">
              <a:spcBef>
                <a:spcPts val="0"/>
              </a:spcBef>
              <a:spcAft>
                <a:spcPts val="0"/>
              </a:spcAft>
              <a:buNone/>
            </a:pPr>
            <a:r>
              <a:rPr b="1" lang="en" sz="1900" u="sng"/>
              <a:t>1.Point processing </a:t>
            </a:r>
            <a:r>
              <a:rPr b="1" lang="en" sz="1800" u="sng"/>
              <a:t> </a:t>
            </a:r>
            <a:endParaRPr b="1" sz="1800" u="sng"/>
          </a:p>
          <a:p>
            <a:pPr indent="457200" lvl="0" marL="0" rtl="0" algn="l">
              <a:spcBef>
                <a:spcPts val="0"/>
              </a:spcBef>
              <a:spcAft>
                <a:spcPts val="0"/>
              </a:spcAft>
              <a:buNone/>
            </a:pPr>
            <a:r>
              <a:rPr b="1" lang="en" sz="1800" u="sng"/>
              <a:t>2.Neighbourhood Operations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rgbClr val="FFFFFF"/>
                </a:solidFill>
              </a:rPr>
              <a:t>1.Histogram Processing:</a:t>
            </a:r>
            <a:endParaRPr b="1" u="sng">
              <a:solidFill>
                <a:srgbClr val="FFFFFF"/>
              </a:solidFill>
            </a:endParaRPr>
          </a:p>
        </p:txBody>
      </p:sp>
      <p:sp>
        <p:nvSpPr>
          <p:cNvPr id="94" name="Google Shape;94;p18"/>
          <p:cNvSpPr txBox="1"/>
          <p:nvPr>
            <p:ph idx="1" type="body"/>
          </p:nvPr>
        </p:nvSpPr>
        <p:spPr>
          <a:xfrm>
            <a:off x="946775" y="1219450"/>
            <a:ext cx="2763900" cy="384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rgbClr val="FFFFFF"/>
              </a:solidFill>
            </a:endParaRPr>
          </a:p>
          <a:p>
            <a:pPr indent="0" lvl="0" marL="0" rtl="0" algn="l">
              <a:spcBef>
                <a:spcPts val="1600"/>
              </a:spcBef>
              <a:spcAft>
                <a:spcPts val="1600"/>
              </a:spcAft>
              <a:buNone/>
            </a:pPr>
            <a:r>
              <a:rPr lang="en" sz="1700">
                <a:solidFill>
                  <a:srgbClr val="FFFFFF"/>
                </a:solidFill>
              </a:rPr>
              <a:t>This includes Spatial domain methods taking into account a histogram of an overall / part of an pixels of an image, processing is done.</a:t>
            </a:r>
            <a:r>
              <a:rPr lang="en">
                <a:solidFill>
                  <a:srgbClr val="FFFFFF"/>
                </a:solidFill>
              </a:rPr>
              <a:t>   </a:t>
            </a:r>
            <a:endParaRPr>
              <a:solidFill>
                <a:srgbClr val="FFFFFF"/>
              </a:solidFill>
            </a:endParaRPr>
          </a:p>
        </p:txBody>
      </p:sp>
      <p:grpSp>
        <p:nvGrpSpPr>
          <p:cNvPr id="95" name="Google Shape;95;p18"/>
          <p:cNvGrpSpPr/>
          <p:nvPr/>
        </p:nvGrpSpPr>
        <p:grpSpPr>
          <a:xfrm rot="5400000">
            <a:off x="4265489" y="119577"/>
            <a:ext cx="2026025" cy="1088106"/>
            <a:chOff x="-1" y="1843044"/>
            <a:chExt cx="2026025" cy="1088106"/>
          </a:xfrm>
        </p:grpSpPr>
        <p:grpSp>
          <p:nvGrpSpPr>
            <p:cNvPr id="96" name="Google Shape;96;p18"/>
            <p:cNvGrpSpPr/>
            <p:nvPr/>
          </p:nvGrpSpPr>
          <p:grpSpPr>
            <a:xfrm>
              <a:off x="1312925" y="1843044"/>
              <a:ext cx="713099" cy="1088106"/>
              <a:chOff x="1361100" y="1855094"/>
              <a:chExt cx="713099" cy="1088106"/>
            </a:xfrm>
          </p:grpSpPr>
          <p:sp>
            <p:nvSpPr>
              <p:cNvPr id="97" name="Google Shape;97;p18"/>
              <p:cNvSpPr/>
              <p:nvPr/>
            </p:nvSpPr>
            <p:spPr>
              <a:xfrm>
                <a:off x="1361100" y="2549600"/>
                <a:ext cx="421500" cy="393600"/>
              </a:xfrm>
              <a:prstGeom prst="flowChartConnector">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8"/>
              <p:cNvSpPr/>
              <p:nvPr/>
            </p:nvSpPr>
            <p:spPr>
              <a:xfrm>
                <a:off x="1437300" y="2625800"/>
                <a:ext cx="269100" cy="241200"/>
              </a:xfrm>
              <a:prstGeom prst="flowChartConnector">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8"/>
              <p:cNvSpPr/>
              <p:nvPr/>
            </p:nvSpPr>
            <p:spPr>
              <a:xfrm>
                <a:off x="1499550" y="2680100"/>
                <a:ext cx="144600" cy="132600"/>
              </a:xfrm>
              <a:prstGeom prst="ellipse">
                <a:avLst/>
              </a:prstGeom>
              <a:solidFill>
                <a:srgbClr val="92694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 name="Google Shape;100;p18"/>
              <p:cNvCxnSpPr/>
              <p:nvPr/>
            </p:nvCxnSpPr>
            <p:spPr>
              <a:xfrm flipH="1" rot="10800000">
                <a:off x="1589099" y="1855094"/>
                <a:ext cx="900" cy="882300"/>
              </a:xfrm>
              <a:prstGeom prst="straightConnector1">
                <a:avLst/>
              </a:prstGeom>
              <a:noFill/>
              <a:ln cap="flat" cmpd="sng" w="28575">
                <a:solidFill>
                  <a:srgbClr val="FFFFFF"/>
                </a:solidFill>
                <a:prstDash val="solid"/>
                <a:round/>
                <a:headEnd len="med" w="med" type="none"/>
                <a:tailEnd len="med" w="med" type="oval"/>
              </a:ln>
            </p:spPr>
          </p:cxnSp>
          <p:cxnSp>
            <p:nvCxnSpPr>
              <p:cNvPr id="101" name="Google Shape;101;p18"/>
              <p:cNvCxnSpPr/>
              <p:nvPr/>
            </p:nvCxnSpPr>
            <p:spPr>
              <a:xfrm flipH="1" rot="10800000">
                <a:off x="1589099" y="2741006"/>
                <a:ext cx="485100" cy="10800"/>
              </a:xfrm>
              <a:prstGeom prst="straightConnector1">
                <a:avLst/>
              </a:prstGeom>
              <a:noFill/>
              <a:ln cap="flat" cmpd="sng" w="28575">
                <a:solidFill>
                  <a:srgbClr val="FFFFFF"/>
                </a:solidFill>
                <a:prstDash val="solid"/>
                <a:round/>
                <a:headEnd len="med" w="med" type="none"/>
                <a:tailEnd len="med" w="med" type="none"/>
              </a:ln>
            </p:spPr>
          </p:cxnSp>
        </p:grpSp>
        <p:cxnSp>
          <p:nvCxnSpPr>
            <p:cNvPr id="102" name="Google Shape;102;p18"/>
            <p:cNvCxnSpPr/>
            <p:nvPr/>
          </p:nvCxnSpPr>
          <p:spPr>
            <a:xfrm flipH="1">
              <a:off x="-1" y="2733056"/>
              <a:ext cx="1562700" cy="1200"/>
            </a:xfrm>
            <a:prstGeom prst="straightConnector1">
              <a:avLst/>
            </a:prstGeom>
            <a:noFill/>
            <a:ln cap="flat" cmpd="sng" w="28575">
              <a:solidFill>
                <a:srgbClr val="FFFFFF"/>
              </a:solidFill>
              <a:prstDash val="solid"/>
              <a:round/>
              <a:headEnd len="med" w="med" type="none"/>
              <a:tailEnd len="med" w="med" type="none"/>
            </a:ln>
          </p:spPr>
        </p:cxnSp>
      </p:grpSp>
      <p:grpSp>
        <p:nvGrpSpPr>
          <p:cNvPr id="103" name="Google Shape;103;p18"/>
          <p:cNvGrpSpPr/>
          <p:nvPr/>
        </p:nvGrpSpPr>
        <p:grpSpPr>
          <a:xfrm rot="5400000">
            <a:off x="4265489" y="1075077"/>
            <a:ext cx="2026025" cy="1088106"/>
            <a:chOff x="-1" y="1843044"/>
            <a:chExt cx="2026025" cy="1088106"/>
          </a:xfrm>
        </p:grpSpPr>
        <p:grpSp>
          <p:nvGrpSpPr>
            <p:cNvPr id="104" name="Google Shape;104;p18"/>
            <p:cNvGrpSpPr/>
            <p:nvPr/>
          </p:nvGrpSpPr>
          <p:grpSpPr>
            <a:xfrm>
              <a:off x="1312925" y="1843044"/>
              <a:ext cx="713099" cy="1088106"/>
              <a:chOff x="1361100" y="1855094"/>
              <a:chExt cx="713099" cy="1088106"/>
            </a:xfrm>
          </p:grpSpPr>
          <p:sp>
            <p:nvSpPr>
              <p:cNvPr id="105" name="Google Shape;105;p18"/>
              <p:cNvSpPr/>
              <p:nvPr/>
            </p:nvSpPr>
            <p:spPr>
              <a:xfrm>
                <a:off x="1361100" y="2549600"/>
                <a:ext cx="421500" cy="393600"/>
              </a:xfrm>
              <a:prstGeom prst="flowChartConnector">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8"/>
              <p:cNvSpPr/>
              <p:nvPr/>
            </p:nvSpPr>
            <p:spPr>
              <a:xfrm>
                <a:off x="1437300" y="2625800"/>
                <a:ext cx="269100" cy="241200"/>
              </a:xfrm>
              <a:prstGeom prst="flowChartConnector">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8"/>
              <p:cNvSpPr/>
              <p:nvPr/>
            </p:nvSpPr>
            <p:spPr>
              <a:xfrm>
                <a:off x="1499550" y="2680100"/>
                <a:ext cx="144600" cy="132600"/>
              </a:xfrm>
              <a:prstGeom prst="ellipse">
                <a:avLst/>
              </a:prstGeom>
              <a:solidFill>
                <a:srgbClr val="92694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 name="Google Shape;108;p18"/>
              <p:cNvCxnSpPr/>
              <p:nvPr/>
            </p:nvCxnSpPr>
            <p:spPr>
              <a:xfrm flipH="1" rot="10800000">
                <a:off x="1589099" y="1855094"/>
                <a:ext cx="900" cy="882300"/>
              </a:xfrm>
              <a:prstGeom prst="straightConnector1">
                <a:avLst/>
              </a:prstGeom>
              <a:noFill/>
              <a:ln cap="flat" cmpd="sng" w="28575">
                <a:solidFill>
                  <a:srgbClr val="FFFFFF"/>
                </a:solidFill>
                <a:prstDash val="solid"/>
                <a:round/>
                <a:headEnd len="med" w="med" type="none"/>
                <a:tailEnd len="med" w="med" type="oval"/>
              </a:ln>
            </p:spPr>
          </p:cxnSp>
          <p:cxnSp>
            <p:nvCxnSpPr>
              <p:cNvPr id="109" name="Google Shape;109;p18"/>
              <p:cNvCxnSpPr/>
              <p:nvPr/>
            </p:nvCxnSpPr>
            <p:spPr>
              <a:xfrm flipH="1" rot="10800000">
                <a:off x="1589099" y="2741006"/>
                <a:ext cx="485100" cy="10800"/>
              </a:xfrm>
              <a:prstGeom prst="straightConnector1">
                <a:avLst/>
              </a:prstGeom>
              <a:noFill/>
              <a:ln cap="flat" cmpd="sng" w="28575">
                <a:solidFill>
                  <a:srgbClr val="FFFFFF"/>
                </a:solidFill>
                <a:prstDash val="solid"/>
                <a:round/>
                <a:headEnd len="med" w="med" type="none"/>
                <a:tailEnd len="med" w="med" type="none"/>
              </a:ln>
            </p:spPr>
          </p:cxnSp>
        </p:grpSp>
        <p:cxnSp>
          <p:nvCxnSpPr>
            <p:cNvPr id="110" name="Google Shape;110;p18"/>
            <p:cNvCxnSpPr/>
            <p:nvPr/>
          </p:nvCxnSpPr>
          <p:spPr>
            <a:xfrm flipH="1">
              <a:off x="-1" y="2733056"/>
              <a:ext cx="1562700" cy="1200"/>
            </a:xfrm>
            <a:prstGeom prst="straightConnector1">
              <a:avLst/>
            </a:prstGeom>
            <a:noFill/>
            <a:ln cap="flat" cmpd="sng" w="28575">
              <a:solidFill>
                <a:srgbClr val="FFFFFF"/>
              </a:solidFill>
              <a:prstDash val="solid"/>
              <a:round/>
              <a:headEnd len="med" w="med" type="none"/>
              <a:tailEnd len="med" w="med" type="none"/>
            </a:ln>
          </p:spPr>
        </p:cxnSp>
      </p:grpSp>
      <p:grpSp>
        <p:nvGrpSpPr>
          <p:cNvPr id="111" name="Google Shape;111;p18"/>
          <p:cNvGrpSpPr/>
          <p:nvPr/>
        </p:nvGrpSpPr>
        <p:grpSpPr>
          <a:xfrm rot="5400000">
            <a:off x="4265489" y="1856902"/>
            <a:ext cx="2026025" cy="1088106"/>
            <a:chOff x="-1" y="1843044"/>
            <a:chExt cx="2026025" cy="1088106"/>
          </a:xfrm>
        </p:grpSpPr>
        <p:grpSp>
          <p:nvGrpSpPr>
            <p:cNvPr id="112" name="Google Shape;112;p18"/>
            <p:cNvGrpSpPr/>
            <p:nvPr/>
          </p:nvGrpSpPr>
          <p:grpSpPr>
            <a:xfrm>
              <a:off x="1312925" y="1843044"/>
              <a:ext cx="713099" cy="1088106"/>
              <a:chOff x="1361100" y="1855094"/>
              <a:chExt cx="713099" cy="1088106"/>
            </a:xfrm>
          </p:grpSpPr>
          <p:sp>
            <p:nvSpPr>
              <p:cNvPr id="113" name="Google Shape;113;p18"/>
              <p:cNvSpPr/>
              <p:nvPr/>
            </p:nvSpPr>
            <p:spPr>
              <a:xfrm>
                <a:off x="1361100" y="2549600"/>
                <a:ext cx="421500" cy="393600"/>
              </a:xfrm>
              <a:prstGeom prst="flowChartConnector">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8"/>
              <p:cNvSpPr/>
              <p:nvPr/>
            </p:nvSpPr>
            <p:spPr>
              <a:xfrm>
                <a:off x="1437300" y="2625800"/>
                <a:ext cx="269100" cy="241200"/>
              </a:xfrm>
              <a:prstGeom prst="flowChartConnector">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8"/>
              <p:cNvSpPr/>
              <p:nvPr/>
            </p:nvSpPr>
            <p:spPr>
              <a:xfrm>
                <a:off x="1499550" y="2680100"/>
                <a:ext cx="144600" cy="132600"/>
              </a:xfrm>
              <a:prstGeom prst="ellipse">
                <a:avLst/>
              </a:prstGeom>
              <a:solidFill>
                <a:srgbClr val="92694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8"/>
              <p:cNvCxnSpPr/>
              <p:nvPr/>
            </p:nvCxnSpPr>
            <p:spPr>
              <a:xfrm flipH="1" rot="10800000">
                <a:off x="1589099" y="1855094"/>
                <a:ext cx="900" cy="882300"/>
              </a:xfrm>
              <a:prstGeom prst="straightConnector1">
                <a:avLst/>
              </a:prstGeom>
              <a:noFill/>
              <a:ln cap="flat" cmpd="sng" w="28575">
                <a:solidFill>
                  <a:srgbClr val="FFFFFF"/>
                </a:solidFill>
                <a:prstDash val="solid"/>
                <a:round/>
                <a:headEnd len="med" w="med" type="none"/>
                <a:tailEnd len="med" w="med" type="oval"/>
              </a:ln>
            </p:spPr>
          </p:cxnSp>
          <p:cxnSp>
            <p:nvCxnSpPr>
              <p:cNvPr id="117" name="Google Shape;117;p18"/>
              <p:cNvCxnSpPr/>
              <p:nvPr/>
            </p:nvCxnSpPr>
            <p:spPr>
              <a:xfrm flipH="1" rot="10800000">
                <a:off x="1589099" y="2741006"/>
                <a:ext cx="485100" cy="10800"/>
              </a:xfrm>
              <a:prstGeom prst="straightConnector1">
                <a:avLst/>
              </a:prstGeom>
              <a:noFill/>
              <a:ln cap="flat" cmpd="sng" w="28575">
                <a:solidFill>
                  <a:srgbClr val="FFFFFF"/>
                </a:solidFill>
                <a:prstDash val="solid"/>
                <a:round/>
                <a:headEnd len="med" w="med" type="none"/>
                <a:tailEnd len="med" w="med" type="none"/>
              </a:ln>
            </p:spPr>
          </p:cxnSp>
        </p:grpSp>
        <p:cxnSp>
          <p:nvCxnSpPr>
            <p:cNvPr id="118" name="Google Shape;118;p18"/>
            <p:cNvCxnSpPr/>
            <p:nvPr/>
          </p:nvCxnSpPr>
          <p:spPr>
            <a:xfrm flipH="1">
              <a:off x="-1" y="2733056"/>
              <a:ext cx="1562700" cy="1200"/>
            </a:xfrm>
            <a:prstGeom prst="straightConnector1">
              <a:avLst/>
            </a:prstGeom>
            <a:noFill/>
            <a:ln cap="flat" cmpd="sng" w="28575">
              <a:solidFill>
                <a:srgbClr val="FFFFFF"/>
              </a:solidFill>
              <a:prstDash val="solid"/>
              <a:round/>
              <a:headEnd len="med" w="med" type="none"/>
              <a:tailEnd len="med" w="med" type="none"/>
            </a:ln>
          </p:spPr>
        </p:cxnSp>
      </p:grpSp>
      <p:grpSp>
        <p:nvGrpSpPr>
          <p:cNvPr id="119" name="Google Shape;119;p18"/>
          <p:cNvGrpSpPr/>
          <p:nvPr/>
        </p:nvGrpSpPr>
        <p:grpSpPr>
          <a:xfrm rot="5400000">
            <a:off x="4265489" y="2651265"/>
            <a:ext cx="2026025" cy="1088106"/>
            <a:chOff x="-1" y="1843044"/>
            <a:chExt cx="2026025" cy="1088106"/>
          </a:xfrm>
        </p:grpSpPr>
        <p:grpSp>
          <p:nvGrpSpPr>
            <p:cNvPr id="120" name="Google Shape;120;p18"/>
            <p:cNvGrpSpPr/>
            <p:nvPr/>
          </p:nvGrpSpPr>
          <p:grpSpPr>
            <a:xfrm>
              <a:off x="1312925" y="1843044"/>
              <a:ext cx="713099" cy="1088106"/>
              <a:chOff x="1361100" y="1855094"/>
              <a:chExt cx="713099" cy="1088106"/>
            </a:xfrm>
          </p:grpSpPr>
          <p:sp>
            <p:nvSpPr>
              <p:cNvPr id="121" name="Google Shape;121;p18"/>
              <p:cNvSpPr/>
              <p:nvPr/>
            </p:nvSpPr>
            <p:spPr>
              <a:xfrm>
                <a:off x="1361100" y="2549600"/>
                <a:ext cx="421500" cy="393600"/>
              </a:xfrm>
              <a:prstGeom prst="flowChartConnector">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8"/>
              <p:cNvSpPr/>
              <p:nvPr/>
            </p:nvSpPr>
            <p:spPr>
              <a:xfrm>
                <a:off x="1437300" y="2625800"/>
                <a:ext cx="269100" cy="241200"/>
              </a:xfrm>
              <a:prstGeom prst="flowChartConnector">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8"/>
              <p:cNvSpPr/>
              <p:nvPr/>
            </p:nvSpPr>
            <p:spPr>
              <a:xfrm>
                <a:off x="1499550" y="2680100"/>
                <a:ext cx="144600" cy="132600"/>
              </a:xfrm>
              <a:prstGeom prst="ellipse">
                <a:avLst/>
              </a:prstGeom>
              <a:solidFill>
                <a:srgbClr val="92694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4" name="Google Shape;124;p18"/>
              <p:cNvCxnSpPr/>
              <p:nvPr/>
            </p:nvCxnSpPr>
            <p:spPr>
              <a:xfrm flipH="1" rot="10800000">
                <a:off x="1589099" y="1855094"/>
                <a:ext cx="900" cy="882300"/>
              </a:xfrm>
              <a:prstGeom prst="straightConnector1">
                <a:avLst/>
              </a:prstGeom>
              <a:noFill/>
              <a:ln cap="flat" cmpd="sng" w="28575">
                <a:solidFill>
                  <a:srgbClr val="FFFFFF"/>
                </a:solidFill>
                <a:prstDash val="solid"/>
                <a:round/>
                <a:headEnd len="med" w="med" type="none"/>
                <a:tailEnd len="med" w="med" type="oval"/>
              </a:ln>
            </p:spPr>
          </p:cxnSp>
          <p:cxnSp>
            <p:nvCxnSpPr>
              <p:cNvPr id="125" name="Google Shape;125;p18"/>
              <p:cNvCxnSpPr/>
              <p:nvPr/>
            </p:nvCxnSpPr>
            <p:spPr>
              <a:xfrm flipH="1" rot="10800000">
                <a:off x="1589099" y="2741006"/>
                <a:ext cx="485100" cy="10800"/>
              </a:xfrm>
              <a:prstGeom prst="straightConnector1">
                <a:avLst/>
              </a:prstGeom>
              <a:noFill/>
              <a:ln cap="flat" cmpd="sng" w="28575">
                <a:solidFill>
                  <a:srgbClr val="FFFFFF"/>
                </a:solidFill>
                <a:prstDash val="solid"/>
                <a:round/>
                <a:headEnd len="med" w="med" type="none"/>
                <a:tailEnd len="med" w="med" type="none"/>
              </a:ln>
            </p:spPr>
          </p:cxnSp>
        </p:grpSp>
        <p:cxnSp>
          <p:nvCxnSpPr>
            <p:cNvPr id="126" name="Google Shape;126;p18"/>
            <p:cNvCxnSpPr/>
            <p:nvPr/>
          </p:nvCxnSpPr>
          <p:spPr>
            <a:xfrm flipH="1">
              <a:off x="-1" y="2733056"/>
              <a:ext cx="1562700" cy="1200"/>
            </a:xfrm>
            <a:prstGeom prst="straightConnector1">
              <a:avLst/>
            </a:prstGeom>
            <a:noFill/>
            <a:ln cap="flat" cmpd="sng" w="28575">
              <a:solidFill>
                <a:srgbClr val="FFFFFF"/>
              </a:solidFill>
              <a:prstDash val="solid"/>
              <a:round/>
              <a:headEnd len="med" w="med" type="none"/>
              <a:tailEnd len="med" w="med" type="none"/>
            </a:ln>
          </p:spPr>
        </p:cxnSp>
      </p:grpSp>
      <p:grpSp>
        <p:nvGrpSpPr>
          <p:cNvPr id="127" name="Google Shape;127;p18"/>
          <p:cNvGrpSpPr/>
          <p:nvPr/>
        </p:nvGrpSpPr>
        <p:grpSpPr>
          <a:xfrm rot="5400000">
            <a:off x="4265489" y="3586427"/>
            <a:ext cx="2026025" cy="1088106"/>
            <a:chOff x="-1" y="1843044"/>
            <a:chExt cx="2026025" cy="1088106"/>
          </a:xfrm>
        </p:grpSpPr>
        <p:grpSp>
          <p:nvGrpSpPr>
            <p:cNvPr id="128" name="Google Shape;128;p18"/>
            <p:cNvGrpSpPr/>
            <p:nvPr/>
          </p:nvGrpSpPr>
          <p:grpSpPr>
            <a:xfrm>
              <a:off x="1312925" y="1843044"/>
              <a:ext cx="713099" cy="1088106"/>
              <a:chOff x="1361100" y="1855094"/>
              <a:chExt cx="713099" cy="1088106"/>
            </a:xfrm>
          </p:grpSpPr>
          <p:sp>
            <p:nvSpPr>
              <p:cNvPr id="129" name="Google Shape;129;p18"/>
              <p:cNvSpPr/>
              <p:nvPr/>
            </p:nvSpPr>
            <p:spPr>
              <a:xfrm>
                <a:off x="1361100" y="2549600"/>
                <a:ext cx="421500" cy="393600"/>
              </a:xfrm>
              <a:prstGeom prst="flowChartConnector">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8"/>
              <p:cNvSpPr/>
              <p:nvPr/>
            </p:nvSpPr>
            <p:spPr>
              <a:xfrm>
                <a:off x="1437300" y="2625800"/>
                <a:ext cx="269100" cy="241200"/>
              </a:xfrm>
              <a:prstGeom prst="flowChartConnector">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8"/>
              <p:cNvSpPr/>
              <p:nvPr/>
            </p:nvSpPr>
            <p:spPr>
              <a:xfrm>
                <a:off x="1499550" y="2680100"/>
                <a:ext cx="144600" cy="132600"/>
              </a:xfrm>
              <a:prstGeom prst="ellipse">
                <a:avLst/>
              </a:prstGeom>
              <a:solidFill>
                <a:srgbClr val="92694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2" name="Google Shape;132;p18"/>
              <p:cNvCxnSpPr/>
              <p:nvPr/>
            </p:nvCxnSpPr>
            <p:spPr>
              <a:xfrm flipH="1" rot="10800000">
                <a:off x="1589099" y="1855094"/>
                <a:ext cx="900" cy="882300"/>
              </a:xfrm>
              <a:prstGeom prst="straightConnector1">
                <a:avLst/>
              </a:prstGeom>
              <a:noFill/>
              <a:ln cap="flat" cmpd="sng" w="28575">
                <a:solidFill>
                  <a:srgbClr val="FFFFFF"/>
                </a:solidFill>
                <a:prstDash val="solid"/>
                <a:round/>
                <a:headEnd len="med" w="med" type="none"/>
                <a:tailEnd len="med" w="med" type="oval"/>
              </a:ln>
            </p:spPr>
          </p:cxnSp>
          <p:cxnSp>
            <p:nvCxnSpPr>
              <p:cNvPr id="133" name="Google Shape;133;p18"/>
              <p:cNvCxnSpPr/>
              <p:nvPr/>
            </p:nvCxnSpPr>
            <p:spPr>
              <a:xfrm flipH="1" rot="10800000">
                <a:off x="1589099" y="2741006"/>
                <a:ext cx="485100" cy="10800"/>
              </a:xfrm>
              <a:prstGeom prst="straightConnector1">
                <a:avLst/>
              </a:prstGeom>
              <a:noFill/>
              <a:ln cap="flat" cmpd="sng" w="28575">
                <a:solidFill>
                  <a:srgbClr val="FFFFFF"/>
                </a:solidFill>
                <a:prstDash val="solid"/>
                <a:round/>
                <a:headEnd len="med" w="med" type="none"/>
                <a:tailEnd len="med" w="med" type="none"/>
              </a:ln>
            </p:spPr>
          </p:cxnSp>
        </p:grpSp>
        <p:cxnSp>
          <p:nvCxnSpPr>
            <p:cNvPr id="134" name="Google Shape;134;p18"/>
            <p:cNvCxnSpPr/>
            <p:nvPr/>
          </p:nvCxnSpPr>
          <p:spPr>
            <a:xfrm flipH="1">
              <a:off x="-1" y="2733056"/>
              <a:ext cx="1562700" cy="1200"/>
            </a:xfrm>
            <a:prstGeom prst="straightConnector1">
              <a:avLst/>
            </a:prstGeom>
            <a:noFill/>
            <a:ln cap="flat" cmpd="sng" w="28575">
              <a:solidFill>
                <a:srgbClr val="FFFFFF"/>
              </a:solidFill>
              <a:prstDash val="solid"/>
              <a:round/>
              <a:headEnd len="med" w="med" type="none"/>
              <a:tailEnd len="med" w="med" type="none"/>
            </a:ln>
          </p:spPr>
        </p:cxnSp>
      </p:grpSp>
      <p:sp>
        <p:nvSpPr>
          <p:cNvPr id="135" name="Google Shape;135;p18"/>
          <p:cNvSpPr txBox="1"/>
          <p:nvPr/>
        </p:nvSpPr>
        <p:spPr>
          <a:xfrm>
            <a:off x="1879375" y="4059600"/>
            <a:ext cx="22557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8"/>
          <p:cNvSpPr txBox="1"/>
          <p:nvPr/>
        </p:nvSpPr>
        <p:spPr>
          <a:xfrm flipH="1" rot="10800000">
            <a:off x="2234575" y="3423169"/>
            <a:ext cx="19005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8"/>
          <p:cNvSpPr txBox="1"/>
          <p:nvPr/>
        </p:nvSpPr>
        <p:spPr>
          <a:xfrm>
            <a:off x="5733900" y="1017725"/>
            <a:ext cx="2888100" cy="480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Histogram Equalization (HE)</a:t>
            </a:r>
            <a:endParaRPr>
              <a:solidFill>
                <a:srgbClr val="FFFFFF"/>
              </a:solidFill>
            </a:endParaRPr>
          </a:p>
        </p:txBody>
      </p:sp>
      <p:sp>
        <p:nvSpPr>
          <p:cNvPr id="138" name="Google Shape;138;p18"/>
          <p:cNvSpPr txBox="1"/>
          <p:nvPr/>
        </p:nvSpPr>
        <p:spPr>
          <a:xfrm>
            <a:off x="5733900" y="1966125"/>
            <a:ext cx="33339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Exact Histogram Specification (EHS)</a:t>
            </a:r>
            <a:endParaRPr>
              <a:solidFill>
                <a:srgbClr val="FFFFFF"/>
              </a:solidFill>
            </a:endParaRPr>
          </a:p>
        </p:txBody>
      </p:sp>
      <p:sp>
        <p:nvSpPr>
          <p:cNvPr id="139" name="Google Shape;139;p18"/>
          <p:cNvSpPr txBox="1"/>
          <p:nvPr/>
        </p:nvSpPr>
        <p:spPr>
          <a:xfrm>
            <a:off x="5733900" y="2697375"/>
            <a:ext cx="3780300" cy="6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Layered Difference Representation(LDR)</a:t>
            </a:r>
            <a:endParaRPr>
              <a:solidFill>
                <a:srgbClr val="FFFFFF"/>
              </a:solidFill>
            </a:endParaRPr>
          </a:p>
        </p:txBody>
      </p:sp>
      <p:sp>
        <p:nvSpPr>
          <p:cNvPr id="140" name="Google Shape;140;p18"/>
          <p:cNvSpPr txBox="1"/>
          <p:nvPr/>
        </p:nvSpPr>
        <p:spPr>
          <a:xfrm>
            <a:off x="5733825" y="3515350"/>
            <a:ext cx="3780300" cy="3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Histogram Modification Framework(HMF)</a:t>
            </a:r>
            <a:endParaRPr>
              <a:solidFill>
                <a:srgbClr val="FFFFFF"/>
              </a:solidFill>
            </a:endParaRPr>
          </a:p>
        </p:txBody>
      </p:sp>
      <p:sp>
        <p:nvSpPr>
          <p:cNvPr id="141" name="Google Shape;141;p18"/>
          <p:cNvSpPr txBox="1"/>
          <p:nvPr/>
        </p:nvSpPr>
        <p:spPr>
          <a:xfrm>
            <a:off x="5733900" y="4375100"/>
            <a:ext cx="37182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Contextual and Variational Enhancement(CVC)</a:t>
            </a:r>
            <a:endParaRPr>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5" name="Shape 145"/>
        <p:cNvGrpSpPr/>
        <p:nvPr/>
      </p:nvGrpSpPr>
      <p:grpSpPr>
        <a:xfrm>
          <a:off x="0" y="0"/>
          <a:ext cx="0" cy="0"/>
          <a:chOff x="0" y="0"/>
          <a:chExt cx="0" cy="0"/>
        </a:xfrm>
      </p:grpSpPr>
      <p:sp>
        <p:nvSpPr>
          <p:cNvPr id="146" name="Google Shape;146;p19"/>
          <p:cNvSpPr txBox="1"/>
          <p:nvPr>
            <p:ph type="title"/>
          </p:nvPr>
        </p:nvSpPr>
        <p:spPr>
          <a:xfrm>
            <a:off x="77925" y="140275"/>
            <a:ext cx="8520600" cy="832200"/>
          </a:xfrm>
          <a:prstGeom prst="rect">
            <a:avLst/>
          </a:prstGeom>
        </p:spPr>
        <p:txBody>
          <a:bodyPr anchorCtr="0" anchor="t" bIns="91425" lIns="91425" spcFirstLastPara="1" rIns="91425" wrap="square" tIns="91425">
            <a:noAutofit/>
          </a:bodyPr>
          <a:lstStyle/>
          <a:p>
            <a:pPr indent="0" lvl="0" marL="0" rtl="0" algn="l">
              <a:lnSpc>
                <a:spcPct val="182608"/>
              </a:lnSpc>
              <a:spcBef>
                <a:spcPts val="1400"/>
              </a:spcBef>
              <a:spcAft>
                <a:spcPts val="0"/>
              </a:spcAft>
              <a:buNone/>
            </a:pPr>
            <a:r>
              <a:rPr b="1" lang="en" sz="3250">
                <a:solidFill>
                  <a:srgbClr val="CC4125"/>
                </a:solidFill>
                <a:highlight>
                  <a:srgbClr val="FFFFFF"/>
                </a:highlight>
                <a:latin typeface="Times New Roman"/>
                <a:ea typeface="Times New Roman"/>
                <a:cs typeface="Times New Roman"/>
                <a:sym typeface="Times New Roman"/>
              </a:rPr>
              <a:t>Histogram</a:t>
            </a:r>
            <a:r>
              <a:rPr lang="en" sz="2600">
                <a:solidFill>
                  <a:srgbClr val="CC4125"/>
                </a:solidFill>
                <a:latin typeface="Times New Roman"/>
                <a:ea typeface="Times New Roman"/>
                <a:cs typeface="Times New Roman"/>
                <a:sym typeface="Times New Roman"/>
              </a:rPr>
              <a:t> </a:t>
            </a:r>
            <a:r>
              <a:rPr b="1" lang="en" sz="3250">
                <a:solidFill>
                  <a:srgbClr val="CC4125"/>
                </a:solidFill>
                <a:highlight>
                  <a:srgbClr val="FFFFFF"/>
                </a:highlight>
                <a:latin typeface="Times New Roman"/>
                <a:ea typeface="Times New Roman"/>
                <a:cs typeface="Times New Roman"/>
                <a:sym typeface="Times New Roman"/>
              </a:rPr>
              <a:t>Equalization:</a:t>
            </a:r>
            <a:endParaRPr b="1" sz="2250">
              <a:solidFill>
                <a:srgbClr val="CC4125"/>
              </a:solidFill>
              <a:highlight>
                <a:srgbClr val="CC4125"/>
              </a:highlight>
              <a:latin typeface="Times New Roman"/>
              <a:ea typeface="Times New Roman"/>
              <a:cs typeface="Times New Roman"/>
              <a:sym typeface="Times New Roman"/>
            </a:endParaRPr>
          </a:p>
          <a:p>
            <a:pPr indent="0" lvl="0" marL="0" rtl="0" algn="l">
              <a:lnSpc>
                <a:spcPct val="182608"/>
              </a:lnSpc>
              <a:spcBef>
                <a:spcPts val="1400"/>
              </a:spcBef>
              <a:spcAft>
                <a:spcPts val="0"/>
              </a:spcAft>
              <a:buNone/>
            </a:pPr>
            <a:r>
              <a:t/>
            </a:r>
            <a:endParaRPr b="1" sz="3450">
              <a:solidFill>
                <a:srgbClr val="292929"/>
              </a:solidFill>
              <a:highlight>
                <a:srgbClr val="FFFFFF"/>
              </a:highlight>
            </a:endParaRPr>
          </a:p>
          <a:p>
            <a:pPr indent="0" lvl="0" marL="0" rtl="0" algn="l">
              <a:spcBef>
                <a:spcPts val="0"/>
              </a:spcBef>
              <a:spcAft>
                <a:spcPts val="0"/>
              </a:spcAft>
              <a:buNone/>
            </a:pPr>
            <a:r>
              <a:t/>
            </a:r>
            <a:endParaRPr/>
          </a:p>
        </p:txBody>
      </p:sp>
      <p:sp>
        <p:nvSpPr>
          <p:cNvPr id="147" name="Google Shape;147;p19"/>
          <p:cNvSpPr txBox="1"/>
          <p:nvPr>
            <p:ph idx="1" type="body"/>
          </p:nvPr>
        </p:nvSpPr>
        <p:spPr>
          <a:xfrm>
            <a:off x="358475"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FFFF"/>
                </a:solidFill>
                <a:latin typeface="Times New Roman"/>
                <a:ea typeface="Times New Roman"/>
                <a:cs typeface="Times New Roman"/>
                <a:sym typeface="Times New Roman"/>
              </a:rPr>
              <a:t>Histogram </a:t>
            </a:r>
            <a:r>
              <a:rPr lang="en" sz="1700">
                <a:solidFill>
                  <a:srgbClr val="FFFFFF"/>
                </a:solidFill>
                <a:latin typeface="Times New Roman"/>
                <a:ea typeface="Times New Roman"/>
                <a:cs typeface="Times New Roman"/>
                <a:sym typeface="Times New Roman"/>
              </a:rPr>
              <a:t>Equalization is an image processing technique that adjusts the contrast of an image by using its histogram. To enhance the image’s contrast, it spreads out the most frequent pixel intensity values or stretches out the intensity range of the image. By accomplishing this, histogram equalization allows the image’s areas with lower contrast to gain a higher contrast.</a:t>
            </a:r>
            <a:endParaRPr sz="1500">
              <a:solidFill>
                <a:srgbClr val="FFFFFF"/>
              </a:solidFill>
              <a:latin typeface="Times New Roman"/>
              <a:ea typeface="Times New Roman"/>
              <a:cs typeface="Times New Roman"/>
              <a:sym typeface="Times New Roman"/>
            </a:endParaRPr>
          </a:p>
          <a:p>
            <a:pPr indent="0" lvl="0" marL="0" rtl="0" algn="l">
              <a:spcBef>
                <a:spcPts val="1600"/>
              </a:spcBef>
              <a:spcAft>
                <a:spcPts val="1600"/>
              </a:spcAft>
              <a:buNone/>
            </a:pPr>
            <a:r>
              <a:t/>
            </a:r>
            <a:endParaRPr/>
          </a:p>
        </p:txBody>
      </p:sp>
      <p:sp>
        <p:nvSpPr>
          <p:cNvPr id="148" name="Google Shape;148;p1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49" name="Google Shape;149;p19"/>
          <p:cNvPicPr preferRelativeResize="0"/>
          <p:nvPr/>
        </p:nvPicPr>
        <p:blipFill>
          <a:blip r:embed="rId4">
            <a:alphaModFix amt="97000"/>
          </a:blip>
          <a:stretch>
            <a:fillRect/>
          </a:stretch>
        </p:blipFill>
        <p:spPr>
          <a:xfrm>
            <a:off x="4653300" y="1200900"/>
            <a:ext cx="4179000" cy="2380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3" name="Shape 153"/>
        <p:cNvGrpSpPr/>
        <p:nvPr/>
      </p:nvGrpSpPr>
      <p:grpSpPr>
        <a:xfrm>
          <a:off x="0" y="0"/>
          <a:ext cx="0" cy="0"/>
          <a:chOff x="0" y="0"/>
          <a:chExt cx="0" cy="0"/>
        </a:xfrm>
      </p:grpSpPr>
      <p:sp>
        <p:nvSpPr>
          <p:cNvPr id="154" name="Google Shape;154;p20"/>
          <p:cNvSpPr txBox="1"/>
          <p:nvPr>
            <p:ph type="title"/>
          </p:nvPr>
        </p:nvSpPr>
        <p:spPr>
          <a:xfrm>
            <a:off x="311700" y="434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Times New Roman"/>
                <a:ea typeface="Times New Roman"/>
                <a:cs typeface="Times New Roman"/>
                <a:sym typeface="Times New Roman"/>
              </a:rPr>
              <a:t>Why do we need Histogram equalization?</a:t>
            </a:r>
            <a:endParaRPr b="1" sz="2400">
              <a:solidFill>
                <a:srgbClr val="FFFFFF"/>
              </a:solidFill>
              <a:latin typeface="Times New Roman"/>
              <a:ea typeface="Times New Roman"/>
              <a:cs typeface="Times New Roman"/>
              <a:sym typeface="Times New Roman"/>
            </a:endParaRPr>
          </a:p>
        </p:txBody>
      </p:sp>
      <p:sp>
        <p:nvSpPr>
          <p:cNvPr id="155" name="Google Shape;155;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2300"/>
              </a:spcBef>
              <a:spcAft>
                <a:spcPts val="0"/>
              </a:spcAft>
              <a:buNone/>
            </a:pPr>
            <a:r>
              <a:rPr lang="en" sz="2000">
                <a:solidFill>
                  <a:srgbClr val="FFFFFF"/>
                </a:solidFill>
                <a:latin typeface="Times New Roman"/>
                <a:ea typeface="Times New Roman"/>
                <a:cs typeface="Times New Roman"/>
                <a:sym typeface="Times New Roman"/>
              </a:rPr>
              <a:t>Histogram Equalization can be used when you have images that look washed out because they do not have sufficient contrast. In such photographs, the light and dark areas blend together creating a flatter image that lacks highlights and shadows.</a:t>
            </a:r>
            <a:endParaRPr sz="2000">
              <a:solidFill>
                <a:srgbClr val="FFFFFF"/>
              </a:solidFill>
              <a:latin typeface="Times New Roman"/>
              <a:ea typeface="Times New Roman"/>
              <a:cs typeface="Times New Roman"/>
              <a:sym typeface="Times New Roman"/>
            </a:endParaRPr>
          </a:p>
          <a:p>
            <a:pPr indent="0" lvl="0" marL="0" rtl="0" algn="l">
              <a:spcBef>
                <a:spcPts val="0"/>
              </a:spcBef>
              <a:spcAft>
                <a:spcPts val="1600"/>
              </a:spcAft>
              <a:buNone/>
            </a:pPr>
            <a:r>
              <a:t/>
            </a:r>
            <a:endParaRPr>
              <a:solidFill>
                <a:srgbClr val="FFFFFF"/>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159" name="Shape 159"/>
        <p:cNvGrpSpPr/>
        <p:nvPr/>
      </p:nvGrpSpPr>
      <p:grpSpPr>
        <a:xfrm>
          <a:off x="0" y="0"/>
          <a:ext cx="0" cy="0"/>
          <a:chOff x="0" y="0"/>
          <a:chExt cx="0" cy="0"/>
        </a:xfrm>
      </p:grpSpPr>
      <p:sp>
        <p:nvSpPr>
          <p:cNvPr id="160" name="Google Shape;160;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Times New Roman"/>
                <a:ea typeface="Times New Roman"/>
                <a:cs typeface="Times New Roman"/>
                <a:sym typeface="Times New Roman"/>
              </a:rPr>
              <a:t>Code:</a:t>
            </a:r>
            <a:endParaRPr sz="2400">
              <a:solidFill>
                <a:srgbClr val="FFFFFF"/>
              </a:solidFill>
              <a:latin typeface="Times New Roman"/>
              <a:ea typeface="Times New Roman"/>
              <a:cs typeface="Times New Roman"/>
              <a:sym typeface="Times New Roman"/>
            </a:endParaRPr>
          </a:p>
        </p:txBody>
      </p:sp>
      <p:sp>
        <p:nvSpPr>
          <p:cNvPr id="161" name="Google Shape;161;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solidFill>
                  <a:srgbClr val="FFFFFF"/>
                </a:solidFill>
                <a:latin typeface="Times New Roman"/>
                <a:ea typeface="Times New Roman"/>
                <a:cs typeface="Times New Roman"/>
                <a:sym typeface="Times New Roman"/>
              </a:rPr>
              <a:t>import cv2 as cv</a:t>
            </a:r>
            <a:endParaRPr sz="1400">
              <a:solidFill>
                <a:srgbClr val="FFFFFF"/>
              </a:solidFill>
              <a:latin typeface="Times New Roman"/>
              <a:ea typeface="Times New Roman"/>
              <a:cs typeface="Times New Roman"/>
              <a:sym typeface="Times New Roman"/>
            </a:endParaRPr>
          </a:p>
          <a:p>
            <a:pPr indent="0" lvl="0" marL="0" rtl="0" algn="l">
              <a:lnSpc>
                <a:spcPct val="100000"/>
              </a:lnSpc>
              <a:spcBef>
                <a:spcPts val="1600"/>
              </a:spcBef>
              <a:spcAft>
                <a:spcPts val="0"/>
              </a:spcAft>
              <a:buNone/>
            </a:pPr>
            <a:r>
              <a:rPr lang="en" sz="1400">
                <a:solidFill>
                  <a:srgbClr val="FFFFFF"/>
                </a:solidFill>
                <a:latin typeface="Times New Roman"/>
                <a:ea typeface="Times New Roman"/>
                <a:cs typeface="Times New Roman"/>
                <a:sym typeface="Times New Roman"/>
              </a:rPr>
              <a:t>import numpy as np</a:t>
            </a:r>
            <a:endParaRPr sz="1400">
              <a:solidFill>
                <a:srgbClr val="FFFFFF"/>
              </a:solidFill>
              <a:latin typeface="Times New Roman"/>
              <a:ea typeface="Times New Roman"/>
              <a:cs typeface="Times New Roman"/>
              <a:sym typeface="Times New Roman"/>
            </a:endParaRPr>
          </a:p>
          <a:p>
            <a:pPr indent="0" lvl="0" marL="0" rtl="0" algn="l">
              <a:lnSpc>
                <a:spcPct val="100000"/>
              </a:lnSpc>
              <a:spcBef>
                <a:spcPts val="1600"/>
              </a:spcBef>
              <a:spcAft>
                <a:spcPts val="0"/>
              </a:spcAft>
              <a:buNone/>
            </a:pPr>
            <a:r>
              <a:rPr lang="en" sz="1400">
                <a:solidFill>
                  <a:srgbClr val="FFFFFF"/>
                </a:solidFill>
                <a:latin typeface="Times New Roman"/>
                <a:ea typeface="Times New Roman"/>
                <a:cs typeface="Times New Roman"/>
                <a:sym typeface="Times New Roman"/>
              </a:rPr>
              <a:t>from matplotlib import pyplot as plt</a:t>
            </a:r>
            <a:endParaRPr sz="1400">
              <a:solidFill>
                <a:srgbClr val="FFFFFF"/>
              </a:solidFill>
              <a:latin typeface="Times New Roman"/>
              <a:ea typeface="Times New Roman"/>
              <a:cs typeface="Times New Roman"/>
              <a:sym typeface="Times New Roman"/>
            </a:endParaRPr>
          </a:p>
          <a:p>
            <a:pPr indent="0" lvl="0" marL="0" rtl="0" algn="l">
              <a:lnSpc>
                <a:spcPct val="100000"/>
              </a:lnSpc>
              <a:spcBef>
                <a:spcPts val="1600"/>
              </a:spcBef>
              <a:spcAft>
                <a:spcPts val="0"/>
              </a:spcAft>
              <a:buClr>
                <a:schemeClr val="dk1"/>
              </a:buClr>
              <a:buSzPts val="1100"/>
              <a:buFont typeface="Arial"/>
              <a:buNone/>
            </a:pPr>
            <a:r>
              <a:rPr lang="en" sz="1400">
                <a:solidFill>
                  <a:srgbClr val="FFFFFF"/>
                </a:solidFill>
                <a:latin typeface="Times New Roman"/>
                <a:ea typeface="Times New Roman"/>
                <a:cs typeface="Times New Roman"/>
                <a:sym typeface="Times New Roman"/>
              </a:rPr>
              <a:t>path = "______"</a:t>
            </a:r>
            <a:endParaRPr sz="1400">
              <a:solidFill>
                <a:srgbClr val="FFFFFF"/>
              </a:solidFill>
              <a:latin typeface="Times New Roman"/>
              <a:ea typeface="Times New Roman"/>
              <a:cs typeface="Times New Roman"/>
              <a:sym typeface="Times New Roman"/>
            </a:endParaRPr>
          </a:p>
          <a:p>
            <a:pPr indent="0" lvl="0" marL="0" rtl="0" algn="l">
              <a:lnSpc>
                <a:spcPct val="100000"/>
              </a:lnSpc>
              <a:spcBef>
                <a:spcPts val="1600"/>
              </a:spcBef>
              <a:spcAft>
                <a:spcPts val="0"/>
              </a:spcAft>
              <a:buNone/>
            </a:pPr>
            <a:r>
              <a:rPr lang="en" sz="1400">
                <a:solidFill>
                  <a:srgbClr val="FFFFFF"/>
                </a:solidFill>
                <a:latin typeface="Times New Roman"/>
                <a:ea typeface="Times New Roman"/>
                <a:cs typeface="Times New Roman"/>
                <a:sym typeface="Times New Roman"/>
              </a:rPr>
              <a:t>img = cv.imread(path)</a:t>
            </a:r>
            <a:endParaRPr sz="1400">
              <a:solidFill>
                <a:srgbClr val="FFFFFF"/>
              </a:solidFill>
              <a:latin typeface="Times New Roman"/>
              <a:ea typeface="Times New Roman"/>
              <a:cs typeface="Times New Roman"/>
              <a:sym typeface="Times New Roman"/>
            </a:endParaRPr>
          </a:p>
          <a:p>
            <a:pPr indent="0" lvl="0" marL="0" rtl="0" algn="l">
              <a:lnSpc>
                <a:spcPct val="100000"/>
              </a:lnSpc>
              <a:spcBef>
                <a:spcPts val="1600"/>
              </a:spcBef>
              <a:spcAft>
                <a:spcPts val="0"/>
              </a:spcAft>
              <a:buNone/>
            </a:pPr>
            <a:r>
              <a:rPr lang="en" sz="1400">
                <a:solidFill>
                  <a:srgbClr val="FFFFFF"/>
                </a:solidFill>
                <a:latin typeface="Times New Roman"/>
                <a:ea typeface="Times New Roman"/>
                <a:cs typeface="Times New Roman"/>
                <a:sym typeface="Times New Roman"/>
              </a:rPr>
              <a:t>cv.imshow('image',img)</a:t>
            </a:r>
            <a:endParaRPr sz="1400">
              <a:solidFill>
                <a:srgbClr val="FFFFFF"/>
              </a:solidFill>
              <a:latin typeface="Times New Roman"/>
              <a:ea typeface="Times New Roman"/>
              <a:cs typeface="Times New Roman"/>
              <a:sym typeface="Times New Roman"/>
            </a:endParaRPr>
          </a:p>
          <a:p>
            <a:pPr indent="0" lvl="0" marL="0" rtl="0" algn="l">
              <a:lnSpc>
                <a:spcPct val="100000"/>
              </a:lnSpc>
              <a:spcBef>
                <a:spcPts val="1600"/>
              </a:spcBef>
              <a:spcAft>
                <a:spcPts val="0"/>
              </a:spcAft>
              <a:buNone/>
            </a:pPr>
            <a:r>
              <a:rPr lang="en" sz="1400">
                <a:solidFill>
                  <a:srgbClr val="FFFFFF"/>
                </a:solidFill>
                <a:latin typeface="Times New Roman"/>
                <a:ea typeface="Times New Roman"/>
                <a:cs typeface="Times New Roman"/>
                <a:sym typeface="Times New Roman"/>
              </a:rPr>
              <a:t>hist,bins = np.histogram(img.flatten(),256,[0,256])</a:t>
            </a:r>
            <a:endParaRPr sz="1400">
              <a:solidFill>
                <a:srgbClr val="FFFFFF"/>
              </a:solidFill>
              <a:latin typeface="Times New Roman"/>
              <a:ea typeface="Times New Roman"/>
              <a:cs typeface="Times New Roman"/>
              <a:sym typeface="Times New Roman"/>
            </a:endParaRPr>
          </a:p>
          <a:p>
            <a:pPr indent="0" lvl="0" marL="0" rtl="0" algn="l">
              <a:lnSpc>
                <a:spcPct val="100000"/>
              </a:lnSpc>
              <a:spcBef>
                <a:spcPts val="1600"/>
              </a:spcBef>
              <a:spcAft>
                <a:spcPts val="0"/>
              </a:spcAft>
              <a:buNone/>
            </a:pPr>
            <a:r>
              <a:rPr lang="en" sz="1400">
                <a:solidFill>
                  <a:srgbClr val="FFFFFF"/>
                </a:solidFill>
                <a:latin typeface="Times New Roman"/>
                <a:ea typeface="Times New Roman"/>
                <a:cs typeface="Times New Roman"/>
                <a:sym typeface="Times New Roman"/>
              </a:rPr>
              <a:t>cdf = hist.cumsum()</a:t>
            </a:r>
            <a:endParaRPr sz="1400">
              <a:solidFill>
                <a:srgbClr val="FFFFFF"/>
              </a:solidFill>
              <a:latin typeface="Times New Roman"/>
              <a:ea typeface="Times New Roman"/>
              <a:cs typeface="Times New Roman"/>
              <a:sym typeface="Times New Roman"/>
            </a:endParaRPr>
          </a:p>
          <a:p>
            <a:pPr indent="0" lvl="0" marL="0" rtl="0" algn="l">
              <a:lnSpc>
                <a:spcPct val="100000"/>
              </a:lnSpc>
              <a:spcBef>
                <a:spcPts val="1600"/>
              </a:spcBef>
              <a:spcAft>
                <a:spcPts val="0"/>
              </a:spcAft>
              <a:buNone/>
            </a:pPr>
            <a:r>
              <a:t/>
            </a:r>
            <a:endParaRPr sz="1400">
              <a:solidFill>
                <a:srgbClr val="FFFFFF"/>
              </a:solidFill>
              <a:latin typeface="Times New Roman"/>
              <a:ea typeface="Times New Roman"/>
              <a:cs typeface="Times New Roman"/>
              <a:sym typeface="Times New Roman"/>
            </a:endParaRPr>
          </a:p>
          <a:p>
            <a:pPr indent="0" lvl="0" marL="0" rtl="0" algn="l">
              <a:lnSpc>
                <a:spcPct val="100000"/>
              </a:lnSpc>
              <a:spcBef>
                <a:spcPts val="1600"/>
              </a:spcBef>
              <a:spcAft>
                <a:spcPts val="0"/>
              </a:spcAft>
              <a:buClr>
                <a:schemeClr val="dk1"/>
              </a:buClr>
              <a:buSzPts val="1100"/>
              <a:buFont typeface="Arial"/>
              <a:buNone/>
            </a:pPr>
            <a:r>
              <a:t/>
            </a:r>
            <a:endParaRPr sz="1400">
              <a:solidFill>
                <a:srgbClr val="FFFFFF"/>
              </a:solidFill>
              <a:latin typeface="Times New Roman"/>
              <a:ea typeface="Times New Roman"/>
              <a:cs typeface="Times New Roman"/>
              <a:sym typeface="Times New Roman"/>
            </a:endParaRPr>
          </a:p>
          <a:p>
            <a:pPr indent="0" lvl="0" marL="0" rtl="0" algn="l">
              <a:lnSpc>
                <a:spcPct val="100000"/>
              </a:lnSpc>
              <a:spcBef>
                <a:spcPts val="1600"/>
              </a:spcBef>
              <a:spcAft>
                <a:spcPts val="0"/>
              </a:spcAft>
              <a:buNone/>
            </a:pPr>
            <a:r>
              <a:t/>
            </a:r>
            <a:endParaRPr sz="1400">
              <a:solidFill>
                <a:srgbClr val="FFFFFF"/>
              </a:solidFill>
              <a:latin typeface="Times New Roman"/>
              <a:ea typeface="Times New Roman"/>
              <a:cs typeface="Times New Roman"/>
              <a:sym typeface="Times New Roman"/>
            </a:endParaRPr>
          </a:p>
          <a:p>
            <a:pPr indent="0" lvl="0" marL="0" rtl="0" algn="l">
              <a:lnSpc>
                <a:spcPct val="100000"/>
              </a:lnSpc>
              <a:spcBef>
                <a:spcPts val="1600"/>
              </a:spcBef>
              <a:spcAft>
                <a:spcPts val="1600"/>
              </a:spcAft>
              <a:buNone/>
            </a:pPr>
            <a:r>
              <a:t/>
            </a:r>
            <a:endParaRPr sz="1400">
              <a:solidFill>
                <a:srgbClr val="FFFFFF"/>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